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10" r:id="rId3"/>
    <p:sldId id="2506" r:id="rId4"/>
    <p:sldId id="2457" r:id="rId5"/>
    <p:sldId id="2511" r:id="rId6"/>
    <p:sldId id="2512" r:id="rId7"/>
    <p:sldId id="2513" r:id="rId8"/>
    <p:sldId id="2514" r:id="rId9"/>
    <p:sldId id="2516" r:id="rId10"/>
    <p:sldId id="2515" r:id="rId11"/>
    <p:sldId id="2517" r:id="rId12"/>
    <p:sldId id="2518" r:id="rId13"/>
    <p:sldId id="2519" r:id="rId14"/>
    <p:sldId id="2520" r:id="rId15"/>
    <p:sldId id="2521" r:id="rId16"/>
    <p:sldId id="2522" r:id="rId17"/>
    <p:sldId id="2523" r:id="rId18"/>
    <p:sldId id="252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ania Chao" initials="VC" lastIdx="4" clrIdx="0"/>
  <p:cmAuthor id="2" name="Utilisateur" initials="U" lastIdx="3" clrIdx="1"/>
  <p:cmAuthor id="3" name="Bojan Kovacevic" initials="BK"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47" autoAdjust="0"/>
    <p:restoredTop sz="93792" autoAdjust="0"/>
  </p:normalViewPr>
  <p:slideViewPr>
    <p:cSldViewPr snapToGrid="0" snapToObjects="1">
      <p:cViewPr varScale="1">
        <p:scale>
          <a:sx n="70" d="100"/>
          <a:sy n="70" d="100"/>
        </p:scale>
        <p:origin x="426" y="48"/>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A1B20-B955-CA47-B1E6-EF76695DF3C3}"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0B3F2-ED14-6648-9E8F-BD6A3ED1C5FF}" type="slidenum">
              <a:rPr lang="en-US" smtClean="0"/>
              <a:t>‹#›</a:t>
            </a:fld>
            <a:endParaRPr lang="en-US"/>
          </a:p>
        </p:txBody>
      </p:sp>
    </p:spTree>
    <p:extLst>
      <p:ext uri="{BB962C8B-B14F-4D97-AF65-F5344CB8AC3E}">
        <p14:creationId xmlns:p14="http://schemas.microsoft.com/office/powerpoint/2010/main" val="202647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90B3F2-ED14-6648-9E8F-BD6A3ED1C5FF}" type="slidenum">
              <a:rPr lang="en-US" smtClean="0"/>
              <a:t>1</a:t>
            </a:fld>
            <a:endParaRPr lang="en-US" dirty="0"/>
          </a:p>
        </p:txBody>
      </p:sp>
    </p:spTree>
    <p:extLst>
      <p:ext uri="{BB962C8B-B14F-4D97-AF65-F5344CB8AC3E}">
        <p14:creationId xmlns:p14="http://schemas.microsoft.com/office/powerpoint/2010/main" val="323734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A02E6-AA7F-ABF4-0F4A-77D6C17A82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9C57F-D4F3-EFFB-3EFF-A4533E53F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45875B-024B-A72C-6736-8D9024D2ED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D9B5CA-56AE-4A58-9AA2-65E9F1E3AA72}"/>
              </a:ext>
            </a:extLst>
          </p:cNvPr>
          <p:cNvSpPr>
            <a:spLocks noGrp="1"/>
          </p:cNvSpPr>
          <p:nvPr>
            <p:ph type="sldNum" sz="quarter" idx="10"/>
          </p:nvPr>
        </p:nvSpPr>
        <p:spPr/>
        <p:txBody>
          <a:bodyPr/>
          <a:lstStyle/>
          <a:p>
            <a:fld id="{21236B07-3036-4E02-9752-A6536A65CEF9}" type="slidenum">
              <a:rPr lang="en-US" smtClean="0"/>
              <a:t>11</a:t>
            </a:fld>
            <a:endParaRPr lang="en-US"/>
          </a:p>
        </p:txBody>
      </p:sp>
    </p:spTree>
    <p:extLst>
      <p:ext uri="{BB962C8B-B14F-4D97-AF65-F5344CB8AC3E}">
        <p14:creationId xmlns:p14="http://schemas.microsoft.com/office/powerpoint/2010/main" val="103551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7AB7D-A3B6-3B8D-A701-78ADD468C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58D42-CCFB-7EE1-CF38-FBA374743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41241-8FE4-D31C-99F2-98F3AFF467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2E4906-7FE3-9C15-02A8-3F2D5C76BC13}"/>
              </a:ext>
            </a:extLst>
          </p:cNvPr>
          <p:cNvSpPr>
            <a:spLocks noGrp="1"/>
          </p:cNvSpPr>
          <p:nvPr>
            <p:ph type="sldNum" sz="quarter" idx="10"/>
          </p:nvPr>
        </p:nvSpPr>
        <p:spPr/>
        <p:txBody>
          <a:bodyPr/>
          <a:lstStyle/>
          <a:p>
            <a:fld id="{21236B07-3036-4E02-9752-A6536A65CEF9}" type="slidenum">
              <a:rPr lang="en-US" smtClean="0"/>
              <a:t>12</a:t>
            </a:fld>
            <a:endParaRPr lang="en-US"/>
          </a:p>
        </p:txBody>
      </p:sp>
    </p:spTree>
    <p:extLst>
      <p:ext uri="{BB962C8B-B14F-4D97-AF65-F5344CB8AC3E}">
        <p14:creationId xmlns:p14="http://schemas.microsoft.com/office/powerpoint/2010/main" val="3246453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71BE2-E375-8DD3-5011-B04E401C2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E327E3-69E3-40B1-3781-4C85268F18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0548B-4E7E-BEF5-0CBF-D0EAE93D7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3CC17-90B8-EE6B-0E5F-70525ED46C01}"/>
              </a:ext>
            </a:extLst>
          </p:cNvPr>
          <p:cNvSpPr>
            <a:spLocks noGrp="1"/>
          </p:cNvSpPr>
          <p:nvPr>
            <p:ph type="sldNum" sz="quarter" idx="10"/>
          </p:nvPr>
        </p:nvSpPr>
        <p:spPr/>
        <p:txBody>
          <a:bodyPr/>
          <a:lstStyle/>
          <a:p>
            <a:fld id="{21236B07-3036-4E02-9752-A6536A65CEF9}" type="slidenum">
              <a:rPr lang="en-US" smtClean="0"/>
              <a:t>13</a:t>
            </a:fld>
            <a:endParaRPr lang="en-US"/>
          </a:p>
        </p:txBody>
      </p:sp>
    </p:spTree>
    <p:extLst>
      <p:ext uri="{BB962C8B-B14F-4D97-AF65-F5344CB8AC3E}">
        <p14:creationId xmlns:p14="http://schemas.microsoft.com/office/powerpoint/2010/main" val="349659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DADC-4991-8A77-A4C3-E15D7952EF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B6514-F7DB-8BA4-EC26-04BE9E607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E054E-0C0D-D1EC-3DE2-7CD4768702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4219C5-F5E2-AC6A-1F4D-85B5BC1CAC1F}"/>
              </a:ext>
            </a:extLst>
          </p:cNvPr>
          <p:cNvSpPr>
            <a:spLocks noGrp="1"/>
          </p:cNvSpPr>
          <p:nvPr>
            <p:ph type="sldNum" sz="quarter" idx="10"/>
          </p:nvPr>
        </p:nvSpPr>
        <p:spPr/>
        <p:txBody>
          <a:bodyPr/>
          <a:lstStyle/>
          <a:p>
            <a:fld id="{21236B07-3036-4E02-9752-A6536A65CEF9}" type="slidenum">
              <a:rPr lang="en-US" smtClean="0"/>
              <a:t>14</a:t>
            </a:fld>
            <a:endParaRPr lang="en-US"/>
          </a:p>
        </p:txBody>
      </p:sp>
    </p:spTree>
    <p:extLst>
      <p:ext uri="{BB962C8B-B14F-4D97-AF65-F5344CB8AC3E}">
        <p14:creationId xmlns:p14="http://schemas.microsoft.com/office/powerpoint/2010/main" val="256215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D5B21-DFCE-C3A3-B05B-A235DA4B9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C5321-2773-48D1-2FD2-921525BB3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A33F5-F973-2DB0-3615-EE1F21E94F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6A3EA-BFE9-E97B-82C5-9F1DE8490963}"/>
              </a:ext>
            </a:extLst>
          </p:cNvPr>
          <p:cNvSpPr>
            <a:spLocks noGrp="1"/>
          </p:cNvSpPr>
          <p:nvPr>
            <p:ph type="sldNum" sz="quarter" idx="10"/>
          </p:nvPr>
        </p:nvSpPr>
        <p:spPr/>
        <p:txBody>
          <a:bodyPr/>
          <a:lstStyle/>
          <a:p>
            <a:fld id="{21236B07-3036-4E02-9752-A6536A65CEF9}" type="slidenum">
              <a:rPr lang="en-US" smtClean="0"/>
              <a:t>15</a:t>
            </a:fld>
            <a:endParaRPr lang="en-US"/>
          </a:p>
        </p:txBody>
      </p:sp>
    </p:spTree>
    <p:extLst>
      <p:ext uri="{BB962C8B-B14F-4D97-AF65-F5344CB8AC3E}">
        <p14:creationId xmlns:p14="http://schemas.microsoft.com/office/powerpoint/2010/main" val="4117052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00821-DEBD-0FAC-DACC-69285DB32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00A46-FB65-75CE-89BE-5019A63E2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4A5C7D-EB96-889C-DFC0-E737212A04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CB7422-BF5E-CBD8-B1B4-00E7D1EF1BD0}"/>
              </a:ext>
            </a:extLst>
          </p:cNvPr>
          <p:cNvSpPr>
            <a:spLocks noGrp="1"/>
          </p:cNvSpPr>
          <p:nvPr>
            <p:ph type="sldNum" sz="quarter" idx="10"/>
          </p:nvPr>
        </p:nvSpPr>
        <p:spPr/>
        <p:txBody>
          <a:bodyPr/>
          <a:lstStyle/>
          <a:p>
            <a:fld id="{21236B07-3036-4E02-9752-A6536A65CEF9}" type="slidenum">
              <a:rPr lang="en-US" smtClean="0"/>
              <a:t>16</a:t>
            </a:fld>
            <a:endParaRPr lang="en-US"/>
          </a:p>
        </p:txBody>
      </p:sp>
    </p:spTree>
    <p:extLst>
      <p:ext uri="{BB962C8B-B14F-4D97-AF65-F5344CB8AC3E}">
        <p14:creationId xmlns:p14="http://schemas.microsoft.com/office/powerpoint/2010/main" val="219474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90BA9-4DD7-BB6A-43A1-8178B23EA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C678C-47CC-253E-DD32-0659A16BBD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A51982-05E0-E617-0E0C-B3E465CF30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E2FAEA-451A-BF50-28AD-6B0AA26C6EEA}"/>
              </a:ext>
            </a:extLst>
          </p:cNvPr>
          <p:cNvSpPr>
            <a:spLocks noGrp="1"/>
          </p:cNvSpPr>
          <p:nvPr>
            <p:ph type="sldNum" sz="quarter" idx="10"/>
          </p:nvPr>
        </p:nvSpPr>
        <p:spPr/>
        <p:txBody>
          <a:bodyPr/>
          <a:lstStyle/>
          <a:p>
            <a:fld id="{21236B07-3036-4E02-9752-A6536A65CEF9}" type="slidenum">
              <a:rPr lang="en-US" smtClean="0"/>
              <a:t>17</a:t>
            </a:fld>
            <a:endParaRPr lang="en-US"/>
          </a:p>
        </p:txBody>
      </p:sp>
    </p:spTree>
    <p:extLst>
      <p:ext uri="{BB962C8B-B14F-4D97-AF65-F5344CB8AC3E}">
        <p14:creationId xmlns:p14="http://schemas.microsoft.com/office/powerpoint/2010/main" val="1453108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DF321-1872-4927-C5EB-1DCC51205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F23E9-F552-18B2-AE7B-2D54148EE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E4726-8B36-3D8B-1F50-6069169637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CEC0FF-06E5-8A61-EB40-F9B26237605B}"/>
              </a:ext>
            </a:extLst>
          </p:cNvPr>
          <p:cNvSpPr>
            <a:spLocks noGrp="1"/>
          </p:cNvSpPr>
          <p:nvPr>
            <p:ph type="sldNum" sz="quarter" idx="10"/>
          </p:nvPr>
        </p:nvSpPr>
        <p:spPr/>
        <p:txBody>
          <a:bodyPr/>
          <a:lstStyle/>
          <a:p>
            <a:fld id="{E090B3F2-ED14-6648-9E8F-BD6A3ED1C5FF}" type="slidenum">
              <a:rPr lang="en-US" smtClean="0"/>
              <a:t>18</a:t>
            </a:fld>
            <a:endParaRPr lang="en-US" dirty="0"/>
          </a:p>
        </p:txBody>
      </p:sp>
    </p:spTree>
    <p:extLst>
      <p:ext uri="{BB962C8B-B14F-4D97-AF65-F5344CB8AC3E}">
        <p14:creationId xmlns:p14="http://schemas.microsoft.com/office/powerpoint/2010/main" val="202535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36B07-3036-4E02-9752-A6536A65CEF9}" type="slidenum">
              <a:rPr lang="en-US" smtClean="0"/>
              <a:t>3</a:t>
            </a:fld>
            <a:endParaRPr lang="en-US"/>
          </a:p>
        </p:txBody>
      </p:sp>
    </p:spTree>
    <p:extLst>
      <p:ext uri="{BB962C8B-B14F-4D97-AF65-F5344CB8AC3E}">
        <p14:creationId xmlns:p14="http://schemas.microsoft.com/office/powerpoint/2010/main" val="106465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36B07-3036-4E02-9752-A6536A65CEF9}" type="slidenum">
              <a:rPr lang="en-US" smtClean="0"/>
              <a:t>4</a:t>
            </a:fld>
            <a:endParaRPr lang="en-US"/>
          </a:p>
        </p:txBody>
      </p:sp>
    </p:spTree>
    <p:extLst>
      <p:ext uri="{BB962C8B-B14F-4D97-AF65-F5344CB8AC3E}">
        <p14:creationId xmlns:p14="http://schemas.microsoft.com/office/powerpoint/2010/main" val="151971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47B70-E0AA-A7AC-E7C7-1A50C3713F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47B318-0C46-7E09-B980-899C9766A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251A7-2D7F-86A6-DAC3-3C75CF2394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0530F8-C529-441C-F2B0-C21457DDE59E}"/>
              </a:ext>
            </a:extLst>
          </p:cNvPr>
          <p:cNvSpPr>
            <a:spLocks noGrp="1"/>
          </p:cNvSpPr>
          <p:nvPr>
            <p:ph type="sldNum" sz="quarter" idx="10"/>
          </p:nvPr>
        </p:nvSpPr>
        <p:spPr/>
        <p:txBody>
          <a:bodyPr/>
          <a:lstStyle/>
          <a:p>
            <a:fld id="{21236B07-3036-4E02-9752-A6536A65CEF9}" type="slidenum">
              <a:rPr lang="en-US" smtClean="0"/>
              <a:t>5</a:t>
            </a:fld>
            <a:endParaRPr lang="en-US"/>
          </a:p>
        </p:txBody>
      </p:sp>
    </p:spTree>
    <p:extLst>
      <p:ext uri="{BB962C8B-B14F-4D97-AF65-F5344CB8AC3E}">
        <p14:creationId xmlns:p14="http://schemas.microsoft.com/office/powerpoint/2010/main" val="1877722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B2471-C25F-6D29-16F0-0623AD3D8A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35E82-EB5F-6FB2-0837-B9AABC61EF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5E0FC-052E-B5C7-991D-81DEC05F58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628751-4D7B-116E-3F2A-B01256FF47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236B07-3036-4E02-9752-A6536A65CE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802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976D1-FDEA-A394-08EC-2B0E9D437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DCBC6-FF8D-2544-CB6B-1B34542A05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D4F61-0057-9FBF-6B09-144AAB11EB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70C1E2-4C68-34F5-2D5C-06CD51E2BF9D}"/>
              </a:ext>
            </a:extLst>
          </p:cNvPr>
          <p:cNvSpPr>
            <a:spLocks noGrp="1"/>
          </p:cNvSpPr>
          <p:nvPr>
            <p:ph type="sldNum" sz="quarter" idx="10"/>
          </p:nvPr>
        </p:nvSpPr>
        <p:spPr/>
        <p:txBody>
          <a:bodyPr/>
          <a:lstStyle/>
          <a:p>
            <a:fld id="{21236B07-3036-4E02-9752-A6536A65CEF9}" type="slidenum">
              <a:rPr lang="en-US" smtClean="0"/>
              <a:t>7</a:t>
            </a:fld>
            <a:endParaRPr lang="en-US"/>
          </a:p>
        </p:txBody>
      </p:sp>
    </p:spTree>
    <p:extLst>
      <p:ext uri="{BB962C8B-B14F-4D97-AF65-F5344CB8AC3E}">
        <p14:creationId xmlns:p14="http://schemas.microsoft.com/office/powerpoint/2010/main" val="4003960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A6879-BA13-3995-A292-836317A22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7276-8B0E-3649-5DDD-2C8E693008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4E57E-8245-1BD9-CE09-9A14179CD2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4F63B6-73FB-F715-A02B-2D0AA7E96516}"/>
              </a:ext>
            </a:extLst>
          </p:cNvPr>
          <p:cNvSpPr>
            <a:spLocks noGrp="1"/>
          </p:cNvSpPr>
          <p:nvPr>
            <p:ph type="sldNum" sz="quarter" idx="10"/>
          </p:nvPr>
        </p:nvSpPr>
        <p:spPr/>
        <p:txBody>
          <a:bodyPr/>
          <a:lstStyle/>
          <a:p>
            <a:fld id="{21236B07-3036-4E02-9752-A6536A65CEF9}" type="slidenum">
              <a:rPr lang="en-US" smtClean="0"/>
              <a:t>8</a:t>
            </a:fld>
            <a:endParaRPr lang="en-US"/>
          </a:p>
        </p:txBody>
      </p:sp>
    </p:spTree>
    <p:extLst>
      <p:ext uri="{BB962C8B-B14F-4D97-AF65-F5344CB8AC3E}">
        <p14:creationId xmlns:p14="http://schemas.microsoft.com/office/powerpoint/2010/main" val="1139246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2159-BB99-0374-B8BF-F5BF6E000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E1D53-FF37-8F65-B01E-8CFFB0C2DA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F1A0AF-E0D1-EDFE-A00E-D0C3DD4F20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774A6C-B445-3F47-3613-C2CC9E61D4CD}"/>
              </a:ext>
            </a:extLst>
          </p:cNvPr>
          <p:cNvSpPr>
            <a:spLocks noGrp="1"/>
          </p:cNvSpPr>
          <p:nvPr>
            <p:ph type="sldNum" sz="quarter" idx="10"/>
          </p:nvPr>
        </p:nvSpPr>
        <p:spPr/>
        <p:txBody>
          <a:bodyPr/>
          <a:lstStyle/>
          <a:p>
            <a:fld id="{21236B07-3036-4E02-9752-A6536A65CEF9}" type="slidenum">
              <a:rPr lang="en-US" smtClean="0"/>
              <a:t>9</a:t>
            </a:fld>
            <a:endParaRPr lang="en-US"/>
          </a:p>
        </p:txBody>
      </p:sp>
    </p:spTree>
    <p:extLst>
      <p:ext uri="{BB962C8B-B14F-4D97-AF65-F5344CB8AC3E}">
        <p14:creationId xmlns:p14="http://schemas.microsoft.com/office/powerpoint/2010/main" val="222993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4EF3-536E-BB27-0358-DB1517A92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C23D0-0F13-DEAC-98C8-1D512818D1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63676B-43D1-985D-FC3B-37B4087033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DA12D2-FFF5-8359-E31E-9F2B49C5ECBC}"/>
              </a:ext>
            </a:extLst>
          </p:cNvPr>
          <p:cNvSpPr>
            <a:spLocks noGrp="1"/>
          </p:cNvSpPr>
          <p:nvPr>
            <p:ph type="sldNum" sz="quarter" idx="10"/>
          </p:nvPr>
        </p:nvSpPr>
        <p:spPr/>
        <p:txBody>
          <a:bodyPr/>
          <a:lstStyle/>
          <a:p>
            <a:fld id="{21236B07-3036-4E02-9752-A6536A65CEF9}" type="slidenum">
              <a:rPr lang="en-US" smtClean="0"/>
              <a:t>10</a:t>
            </a:fld>
            <a:endParaRPr lang="en-US"/>
          </a:p>
        </p:txBody>
      </p:sp>
    </p:spTree>
    <p:extLst>
      <p:ext uri="{BB962C8B-B14F-4D97-AF65-F5344CB8AC3E}">
        <p14:creationId xmlns:p14="http://schemas.microsoft.com/office/powerpoint/2010/main" val="164668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68166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204020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58472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64320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71861-DD00-2B4F-ABC3-25954FFC5F9B}"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210562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A71861-DD00-2B4F-ABC3-25954FFC5F9B}"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88889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A71861-DD00-2B4F-ABC3-25954FFC5F9B}"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75258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A71861-DD00-2B4F-ABC3-25954FFC5F9B}"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85646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71861-DD00-2B4F-ABC3-25954FFC5F9B}"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210017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71861-DD00-2B4F-ABC3-25954FFC5F9B}"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53195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A71861-DD00-2B4F-ABC3-25954FFC5F9B}"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0FC367-FAED-C840-8799-57DE9117EC66}" type="slidenum">
              <a:rPr lang="en-US" smtClean="0"/>
              <a:t>‹#›</a:t>
            </a:fld>
            <a:endParaRPr lang="en-US"/>
          </a:p>
        </p:txBody>
      </p:sp>
    </p:spTree>
    <p:extLst>
      <p:ext uri="{BB962C8B-B14F-4D97-AF65-F5344CB8AC3E}">
        <p14:creationId xmlns:p14="http://schemas.microsoft.com/office/powerpoint/2010/main" val="132514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A71861-DD00-2B4F-ABC3-25954FFC5F9B}"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FC367-FAED-C840-8799-57DE9117EC66}" type="slidenum">
              <a:rPr lang="en-US" smtClean="0"/>
              <a:t>‹#›</a:t>
            </a:fld>
            <a:endParaRPr lang="en-US"/>
          </a:p>
        </p:txBody>
      </p:sp>
    </p:spTree>
    <p:extLst>
      <p:ext uri="{BB962C8B-B14F-4D97-AF65-F5344CB8AC3E}">
        <p14:creationId xmlns:p14="http://schemas.microsoft.com/office/powerpoint/2010/main" val="96542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439" y="1980797"/>
            <a:ext cx="11555896" cy="2186834"/>
          </a:xfrm>
        </p:spPr>
        <p:txBody>
          <a:bodyPr>
            <a:noAutofit/>
          </a:bodyPr>
          <a:lstStyle/>
          <a:p>
            <a:r>
              <a:rPr lang="en-US" sz="4000" b="1" dirty="0">
                <a:solidFill>
                  <a:schemeClr val="accent5">
                    <a:lumMod val="75000"/>
                  </a:schemeClr>
                </a:solidFill>
                <a:latin typeface="Century Gothic" charset="0"/>
              </a:rPr>
              <a:t>Integrated Climate-Resilient Transboundary Flood Risk Management in The Drin River Basin in The Western Balkans (Drin FRM project)</a:t>
            </a:r>
          </a:p>
        </p:txBody>
      </p:sp>
      <p:sp>
        <p:nvSpPr>
          <p:cNvPr id="3" name="Subtitle 2"/>
          <p:cNvSpPr>
            <a:spLocks noGrp="1"/>
          </p:cNvSpPr>
          <p:nvPr>
            <p:ph type="subTitle" idx="1"/>
          </p:nvPr>
        </p:nvSpPr>
        <p:spPr>
          <a:xfrm>
            <a:off x="787563" y="4259374"/>
            <a:ext cx="8685121" cy="2557736"/>
          </a:xfrm>
        </p:spPr>
        <p:txBody>
          <a:bodyPr>
            <a:noAutofit/>
          </a:bodyPr>
          <a:lstStyle/>
          <a:p>
            <a:pPr>
              <a:lnSpc>
                <a:spcPct val="114000"/>
              </a:lnSpc>
            </a:pPr>
            <a:r>
              <a:rPr lang="en-US" sz="3200" b="1" dirty="0">
                <a:solidFill>
                  <a:schemeClr val="accent5">
                    <a:lumMod val="75000"/>
                  </a:schemeClr>
                </a:solidFill>
                <a:latin typeface="Century Gothic" charset="0"/>
                <a:ea typeface="Century Gothic" charset="0"/>
                <a:cs typeface="Century Gothic" charset="0"/>
              </a:rPr>
              <a:t>Overview of main outputs from Components 2 of the project</a:t>
            </a:r>
          </a:p>
          <a:p>
            <a:pPr>
              <a:lnSpc>
                <a:spcPct val="114000"/>
              </a:lnSpc>
            </a:pPr>
            <a:r>
              <a:rPr lang="en-US" sz="3200" b="1" dirty="0">
                <a:solidFill>
                  <a:schemeClr val="accent5">
                    <a:lumMod val="75000"/>
                  </a:schemeClr>
                </a:solidFill>
                <a:latin typeface="Century Gothic" charset="0"/>
                <a:ea typeface="Century Gothic" charset="0"/>
                <a:cs typeface="Century Gothic" charset="0"/>
              </a:rPr>
              <a:t>6 ( 5 extraordinary)</a:t>
            </a:r>
            <a:r>
              <a:rPr lang="en-US" sz="3200" b="1" baseline="30000" dirty="0">
                <a:solidFill>
                  <a:schemeClr val="accent5">
                    <a:lumMod val="75000"/>
                  </a:schemeClr>
                </a:solidFill>
                <a:latin typeface="Century Gothic" charset="0"/>
                <a:ea typeface="Century Gothic" charset="0"/>
                <a:cs typeface="Century Gothic" charset="0"/>
              </a:rPr>
              <a:t>TH</a:t>
            </a:r>
            <a:r>
              <a:rPr lang="en-US" sz="3200" b="1" dirty="0">
                <a:solidFill>
                  <a:schemeClr val="accent5">
                    <a:lumMod val="75000"/>
                  </a:schemeClr>
                </a:solidFill>
                <a:latin typeface="Century Gothic" charset="0"/>
                <a:ea typeface="Century Gothic" charset="0"/>
                <a:cs typeface="Century Gothic" charset="0"/>
              </a:rPr>
              <a:t> EWG on floods</a:t>
            </a:r>
          </a:p>
          <a:p>
            <a:pPr>
              <a:lnSpc>
                <a:spcPct val="114000"/>
              </a:lnSpc>
            </a:pPr>
            <a:r>
              <a:rPr lang="en-US" sz="3200" b="1" dirty="0">
                <a:solidFill>
                  <a:schemeClr val="accent5">
                    <a:lumMod val="75000"/>
                  </a:schemeClr>
                </a:solidFill>
                <a:latin typeface="Century Gothic" charset="0"/>
                <a:ea typeface="Century Gothic" charset="0"/>
                <a:cs typeface="Century Gothic" charset="0"/>
              </a:rPr>
              <a:t>12</a:t>
            </a:r>
            <a:r>
              <a:rPr lang="en-US" sz="3200" b="1" baseline="30000" dirty="0">
                <a:solidFill>
                  <a:schemeClr val="accent5">
                    <a:lumMod val="75000"/>
                  </a:schemeClr>
                </a:solidFill>
                <a:latin typeface="Century Gothic" charset="0"/>
                <a:ea typeface="Century Gothic" charset="0"/>
                <a:cs typeface="Century Gothic" charset="0"/>
              </a:rPr>
              <a:t>th, </a:t>
            </a:r>
            <a:r>
              <a:rPr lang="en-US" sz="3200" b="1" dirty="0">
                <a:solidFill>
                  <a:schemeClr val="accent5">
                    <a:lumMod val="75000"/>
                  </a:schemeClr>
                </a:solidFill>
                <a:latin typeface="Century Gothic" charset="0"/>
                <a:ea typeface="Century Gothic" charset="0"/>
                <a:cs typeface="Century Gothic" charset="0"/>
              </a:rPr>
              <a:t> December 2024</a:t>
            </a:r>
          </a:p>
        </p:txBody>
      </p:sp>
      <p:pic>
        <p:nvPicPr>
          <p:cNvPr id="4" name="Picture 3" descr="UNDP Tagline"/>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3185" y="312797"/>
            <a:ext cx="1112000" cy="2097894"/>
          </a:xfrm>
          <a:prstGeom prst="rect">
            <a:avLst/>
          </a:prstGeom>
          <a:noFill/>
          <a:ln w="9525">
            <a:noFill/>
            <a:miter lim="800000"/>
            <a:headEnd/>
            <a:tailEnd/>
          </a:ln>
        </p:spPr>
      </p:pic>
      <p:pic>
        <p:nvPicPr>
          <p:cNvPr id="5" name="Picture 4" descr="P:\Adaptation Fund\Marketing\Logo\AF_logo.jpg">
            <a:extLst>
              <a:ext uri="{FF2B5EF4-FFF2-40B4-BE49-F238E27FC236}">
                <a16:creationId xmlns:a16="http://schemas.microsoft.com/office/drawing/2014/main" id="{54FA13F6-34DC-45F4-90B9-FDB059D62944}"/>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310439" y="478179"/>
            <a:ext cx="2297234" cy="1432567"/>
          </a:xfrm>
          <a:prstGeom prst="rect">
            <a:avLst/>
          </a:prstGeom>
          <a:noFill/>
          <a:ln>
            <a:noFill/>
          </a:ln>
        </p:spPr>
      </p:pic>
      <p:pic>
        <p:nvPicPr>
          <p:cNvPr id="6" name="Picture 5">
            <a:extLst>
              <a:ext uri="{FF2B5EF4-FFF2-40B4-BE49-F238E27FC236}">
                <a16:creationId xmlns:a16="http://schemas.microsoft.com/office/drawing/2014/main" id="{ECE7F3E4-2EE8-477D-9708-8E38A748496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1801" y="5165059"/>
            <a:ext cx="1531338" cy="1652051"/>
          </a:xfrm>
          <a:prstGeom prst="rect">
            <a:avLst/>
          </a:prstGeom>
        </p:spPr>
      </p:pic>
      <p:pic>
        <p:nvPicPr>
          <p:cNvPr id="10" name="Picture 9">
            <a:extLst>
              <a:ext uri="{FF2B5EF4-FFF2-40B4-BE49-F238E27FC236}">
                <a16:creationId xmlns:a16="http://schemas.microsoft.com/office/drawing/2014/main" id="{FB0BB4E3-945C-4E65-9DB9-AEB4A87E9C9A}"/>
              </a:ext>
            </a:extLst>
          </p:cNvPr>
          <p:cNvPicPr>
            <a:picLocks noChangeAspect="1"/>
          </p:cNvPicPr>
          <p:nvPr/>
        </p:nvPicPr>
        <p:blipFill>
          <a:blip r:embed="rId6"/>
          <a:stretch>
            <a:fillRect/>
          </a:stretch>
        </p:blipFill>
        <p:spPr>
          <a:xfrm>
            <a:off x="9808532" y="5258303"/>
            <a:ext cx="704347" cy="704347"/>
          </a:xfrm>
          <a:prstGeom prst="rect">
            <a:avLst/>
          </a:prstGeom>
        </p:spPr>
      </p:pic>
      <p:pic>
        <p:nvPicPr>
          <p:cNvPr id="12" name="Picture 11">
            <a:extLst>
              <a:ext uri="{FF2B5EF4-FFF2-40B4-BE49-F238E27FC236}">
                <a16:creationId xmlns:a16="http://schemas.microsoft.com/office/drawing/2014/main" id="{0C27A4B5-95A6-4651-A965-BF518585B66A}"/>
              </a:ext>
            </a:extLst>
          </p:cNvPr>
          <p:cNvPicPr>
            <a:picLocks noChangeAspect="1"/>
          </p:cNvPicPr>
          <p:nvPr/>
        </p:nvPicPr>
        <p:blipFill>
          <a:blip r:embed="rId7"/>
          <a:stretch>
            <a:fillRect/>
          </a:stretch>
        </p:blipFill>
        <p:spPr>
          <a:xfrm>
            <a:off x="9808531" y="6032701"/>
            <a:ext cx="704347" cy="704347"/>
          </a:xfrm>
          <a:prstGeom prst="rect">
            <a:avLst/>
          </a:prstGeom>
        </p:spPr>
      </p:pic>
      <p:pic>
        <p:nvPicPr>
          <p:cNvPr id="9" name="Picture 2" descr="A picture containing text&#10;&#10;Description automatically generate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1708" y="956336"/>
            <a:ext cx="2880500" cy="685833"/>
          </a:xfrm>
          <a:prstGeom prst="rect">
            <a:avLst/>
          </a:prstGeom>
          <a:noFill/>
          <a:ln>
            <a:noFill/>
          </a:ln>
        </p:spPr>
      </p:pic>
    </p:spTree>
    <p:extLst>
      <p:ext uri="{BB962C8B-B14F-4D97-AF65-F5344CB8AC3E}">
        <p14:creationId xmlns:p14="http://schemas.microsoft.com/office/powerpoint/2010/main" val="141209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9578-3612-8DB0-C2B9-656768F090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272F7-3D7A-1E85-C588-FBFBC99E5705}"/>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85D32541-5DDA-CFCB-74AC-CE6298EAF7A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pic>
        <p:nvPicPr>
          <p:cNvPr id="7" name="Picture 6" descr="P:\Adaptation Fund\Marketing\Logo\AF_logo.jpg">
            <a:extLst>
              <a:ext uri="{FF2B5EF4-FFF2-40B4-BE49-F238E27FC236}">
                <a16:creationId xmlns:a16="http://schemas.microsoft.com/office/drawing/2014/main" id="{8D28FEAF-6E27-DE4D-ABF2-0B8DA352DC9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D6256F13-E283-3311-97AF-F34EFF1902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9" name="Picture 8">
            <a:extLst>
              <a:ext uri="{FF2B5EF4-FFF2-40B4-BE49-F238E27FC236}">
                <a16:creationId xmlns:a16="http://schemas.microsoft.com/office/drawing/2014/main" id="{7515B6B0-A253-9278-BBE6-567053E916EF}"/>
              </a:ext>
            </a:extLst>
          </p:cNvPr>
          <p:cNvPicPr>
            <a:picLocks noChangeAspect="1"/>
          </p:cNvPicPr>
          <p:nvPr/>
        </p:nvPicPr>
        <p:blipFill>
          <a:blip r:embed="rId6"/>
          <a:stretch>
            <a:fillRect/>
          </a:stretch>
        </p:blipFill>
        <p:spPr>
          <a:xfrm>
            <a:off x="7230143" y="1426377"/>
            <a:ext cx="4901855" cy="5229668"/>
          </a:xfrm>
          <a:prstGeom prst="rect">
            <a:avLst/>
          </a:prstGeom>
        </p:spPr>
      </p:pic>
      <p:sp>
        <p:nvSpPr>
          <p:cNvPr id="12" name="Content Placeholder 11">
            <a:extLst>
              <a:ext uri="{FF2B5EF4-FFF2-40B4-BE49-F238E27FC236}">
                <a16:creationId xmlns:a16="http://schemas.microsoft.com/office/drawing/2014/main" id="{B811E566-BC91-D4EB-9277-DE69485EAB70}"/>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Basin-wide risk financing assessment (Strategy)</a:t>
            </a:r>
          </a:p>
          <a:p>
            <a:pPr marL="0" indent="0">
              <a:buNone/>
              <a:tabLst>
                <a:tab pos="465138" algn="l"/>
              </a:tabLst>
            </a:pPr>
            <a:r>
              <a:rPr lang="en-US" b="1" dirty="0"/>
              <a:t>Completed 2022</a:t>
            </a:r>
          </a:p>
        </p:txBody>
      </p:sp>
    </p:spTree>
    <p:extLst>
      <p:ext uri="{BB962C8B-B14F-4D97-AF65-F5344CB8AC3E}">
        <p14:creationId xmlns:p14="http://schemas.microsoft.com/office/powerpoint/2010/main" val="2797898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33C2C-58F9-0061-374F-EF7A643C9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C6F90-107C-A562-9497-10C647D28736}"/>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8BCD0ACA-C619-E42B-64C2-21B3F202DD74}"/>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69C31119-69D7-19B9-54A4-8F35C9A8B047}"/>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solidFill>
                  <a:srgbClr val="FF0000"/>
                </a:solidFill>
              </a:rPr>
              <a:t>Risk financing and transfer mechanisms products development </a:t>
            </a:r>
          </a:p>
          <a:p>
            <a:pPr lvl="0">
              <a:buFont typeface="Arial" panose="020B0604020202020204" pitchFamily="34" charset="0"/>
              <a:buChar char="•"/>
            </a:pPr>
            <a:r>
              <a:rPr lang="en-GB" dirty="0"/>
              <a:t>Sector FRM policies, technical studies and recommendations</a:t>
            </a:r>
            <a:endParaRPr lang="en-US" sz="3200" dirty="0"/>
          </a:p>
        </p:txBody>
      </p:sp>
      <p:pic>
        <p:nvPicPr>
          <p:cNvPr id="7" name="Picture 6" descr="P:\Adaptation Fund\Marketing\Logo\AF_logo.jpg">
            <a:extLst>
              <a:ext uri="{FF2B5EF4-FFF2-40B4-BE49-F238E27FC236}">
                <a16:creationId xmlns:a16="http://schemas.microsoft.com/office/drawing/2014/main" id="{48A3FCE8-3BF3-5D94-15B4-D1D02C5B253F}"/>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5B730E56-1CFA-D811-D191-BDF20313AB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67099A35-02FD-A7E9-9E36-75A3E346CD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2071315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4068E-9702-6980-771C-EF2AA8D97A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B6CFCC-BB45-7CFB-0621-6566CBD1403B}"/>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2BCE782C-FFB7-33A1-A2E9-C86B1D6CDDD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BD52C3EE-87A3-0838-C6D8-A2A511382B17}"/>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endParaRPr lang="en-GB" dirty="0"/>
          </a:p>
          <a:p>
            <a:pPr lvl="0">
              <a:buFont typeface="Arial" panose="020B0604020202020204" pitchFamily="34" charset="0"/>
              <a:buChar char="•"/>
            </a:pPr>
            <a:r>
              <a:rPr lang="en-US" dirty="0"/>
              <a:t>Risk financing and transfer mechanisms products development – to be </a:t>
            </a:r>
            <a:r>
              <a:rPr lang="en-US" u="sng" dirty="0"/>
              <a:t>completed 2024</a:t>
            </a: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05A8E5E5-963E-5550-DD15-FD08C22EE415}"/>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02909645-3BE0-7DBC-7275-B63B6D4F3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A1490A05-530F-71E0-4A94-DE87D357ED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4" name="Picture 3">
            <a:extLst>
              <a:ext uri="{FF2B5EF4-FFF2-40B4-BE49-F238E27FC236}">
                <a16:creationId xmlns:a16="http://schemas.microsoft.com/office/drawing/2014/main" id="{9CB9A549-724F-08D0-3497-38859D6542DB}"/>
              </a:ext>
            </a:extLst>
          </p:cNvPr>
          <p:cNvPicPr>
            <a:picLocks noChangeAspect="1"/>
          </p:cNvPicPr>
          <p:nvPr/>
        </p:nvPicPr>
        <p:blipFill>
          <a:blip r:embed="rId7"/>
          <a:stretch>
            <a:fillRect/>
          </a:stretch>
        </p:blipFill>
        <p:spPr>
          <a:xfrm>
            <a:off x="123328" y="4557712"/>
            <a:ext cx="11863886" cy="1625433"/>
          </a:xfrm>
          <a:prstGeom prst="rect">
            <a:avLst/>
          </a:prstGeom>
        </p:spPr>
      </p:pic>
    </p:spTree>
    <p:extLst>
      <p:ext uri="{BB962C8B-B14F-4D97-AF65-F5344CB8AC3E}">
        <p14:creationId xmlns:p14="http://schemas.microsoft.com/office/powerpoint/2010/main" val="97848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4853-4BEF-A1BE-0579-BB7B1E7DE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61D6BC-AE83-8084-15FF-D19772564509}"/>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5D09981D-53EC-8B3B-7EF1-1E4C091EC39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CF3ADC25-0213-5DD8-906C-9D947B6DABFF}"/>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solidFill>
                  <a:srgbClr val="FF0000"/>
                </a:solidFill>
              </a:rPr>
              <a:t>Sector FRM policies, technical studies and recommendations</a:t>
            </a:r>
            <a:endParaRPr lang="en-US" sz="3200" dirty="0">
              <a:solidFill>
                <a:srgbClr val="FF0000"/>
              </a:solidFill>
            </a:endParaRPr>
          </a:p>
        </p:txBody>
      </p:sp>
      <p:pic>
        <p:nvPicPr>
          <p:cNvPr id="7" name="Picture 6" descr="P:\Adaptation Fund\Marketing\Logo\AF_logo.jpg">
            <a:extLst>
              <a:ext uri="{FF2B5EF4-FFF2-40B4-BE49-F238E27FC236}">
                <a16:creationId xmlns:a16="http://schemas.microsoft.com/office/drawing/2014/main" id="{4AFD28BE-EE0E-3D2E-01E2-F1320FA8AC80}"/>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AEB8B454-D260-9140-D1B4-59B4344A1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7708C447-12A1-EFFF-4833-427B2F3C589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805211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CEB8-2100-4B84-16C2-AC73A80E6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049CC-F2CE-2378-C0E8-6261C07164BB}"/>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B4E921BE-3D3F-8011-C4E6-5E09CD3F3E5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6C15F941-E27B-F766-2E86-3D82A2347748}"/>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endParaRPr lang="en-GB" dirty="0"/>
          </a:p>
          <a:p>
            <a:pPr>
              <a:buFont typeface="Arial" panose="020B0604020202020204" pitchFamily="34" charset="0"/>
              <a:buChar char="•"/>
            </a:pPr>
            <a:r>
              <a:rPr lang="en-GB" dirty="0"/>
              <a:t>Sector FRM policies, technical studies and recommendations</a:t>
            </a:r>
            <a:r>
              <a:rPr lang="en-US" sz="3200" dirty="0"/>
              <a:t> </a:t>
            </a:r>
            <a:r>
              <a:rPr lang="en-US" u="sng" dirty="0"/>
              <a:t>completed 2024</a:t>
            </a: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F118910E-9C97-DF9A-900A-4A25C48F727C}"/>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4FC3E393-EFA3-3ADE-4863-8A6387B32B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437CC209-3353-C9D2-F0C7-6A03382E35D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5" name="Picture 4">
            <a:extLst>
              <a:ext uri="{FF2B5EF4-FFF2-40B4-BE49-F238E27FC236}">
                <a16:creationId xmlns:a16="http://schemas.microsoft.com/office/drawing/2014/main" id="{56374B6A-B311-BC6C-95F9-8B4F52E89839}"/>
              </a:ext>
            </a:extLst>
          </p:cNvPr>
          <p:cNvPicPr>
            <a:picLocks noChangeAspect="1"/>
          </p:cNvPicPr>
          <p:nvPr/>
        </p:nvPicPr>
        <p:blipFill>
          <a:blip r:embed="rId7"/>
          <a:stretch>
            <a:fillRect/>
          </a:stretch>
        </p:blipFill>
        <p:spPr>
          <a:xfrm>
            <a:off x="-102846" y="4094328"/>
            <a:ext cx="10675596" cy="2439111"/>
          </a:xfrm>
          <a:prstGeom prst="rect">
            <a:avLst/>
          </a:prstGeom>
        </p:spPr>
      </p:pic>
    </p:spTree>
    <p:extLst>
      <p:ext uri="{BB962C8B-B14F-4D97-AF65-F5344CB8AC3E}">
        <p14:creationId xmlns:p14="http://schemas.microsoft.com/office/powerpoint/2010/main" val="244039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5AF2-3D91-7811-17DC-5AB29054AA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F62F3-C27A-F04A-18CC-502A2C80E5F7}"/>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E487E027-BD3A-9A41-9C75-7D4DB8ADA2E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B8F72F69-7EFB-C373-A9D0-E685CC8409A6}"/>
              </a:ext>
            </a:extLst>
          </p:cNvPr>
          <p:cNvSpPr>
            <a:spLocks noGrp="1"/>
          </p:cNvSpPr>
          <p:nvPr>
            <p:ph idx="1"/>
          </p:nvPr>
        </p:nvSpPr>
        <p:spPr>
          <a:xfrm>
            <a:off x="0" y="1294919"/>
            <a:ext cx="8240682" cy="5626833"/>
          </a:xfrm>
        </p:spPr>
        <p:txBody>
          <a:bodyPr>
            <a:normAutofit fontScale="77500" lnSpcReduction="20000"/>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t> </a:t>
            </a:r>
            <a:r>
              <a:rPr lang="en-GB" i="1" dirty="0"/>
              <a:t>2.1 -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 (under development)</a:t>
            </a:r>
          </a:p>
          <a:p>
            <a:pPr>
              <a:buFont typeface="Wingdings" panose="05000000000000000000" pitchFamily="2" charset="2"/>
              <a:buChar char="Ø"/>
            </a:pPr>
            <a:r>
              <a:rPr lang="en-US" dirty="0"/>
              <a:t> </a:t>
            </a:r>
            <a:r>
              <a:rPr lang="en-GB" i="1" dirty="0"/>
              <a:t>2.2 - Regional, national and sub-national institutions trained in flood risk management, roles and responsibilities clarified and coordination mechanisms strengthened for effective climate resilient FRM</a:t>
            </a:r>
            <a:endParaRPr lang="en-GB" dirty="0"/>
          </a:p>
          <a:p>
            <a:pPr lvl="0">
              <a:buFont typeface="Arial" panose="020B0604020202020204" pitchFamily="34" charset="0"/>
              <a:buChar char="•"/>
            </a:pPr>
            <a:r>
              <a:rPr lang="en-GB" dirty="0"/>
              <a:t>Institutional mapping</a:t>
            </a:r>
          </a:p>
          <a:p>
            <a:pPr lvl="0">
              <a:buFont typeface="Arial" panose="020B0604020202020204" pitchFamily="34" charset="0"/>
              <a:buChar char="•"/>
            </a:pPr>
            <a:r>
              <a:rPr lang="en-GB" dirty="0"/>
              <a:t>Revision of the Drin EWG Floods ToR and development of a 5 yr. strategy and work program </a:t>
            </a:r>
          </a:p>
          <a:p>
            <a:pPr lvl="0">
              <a:buFont typeface="Arial" panose="020B0604020202020204" pitchFamily="34" charset="0"/>
              <a:buChar char="•"/>
            </a:pPr>
            <a:r>
              <a:rPr lang="en-GB" i="1" dirty="0">
                <a:solidFill>
                  <a:srgbClr val="FF0000"/>
                </a:solidFill>
              </a:rPr>
              <a:t>2.3 – DRB FRM Strategy and Action Plan</a:t>
            </a:r>
            <a:endParaRPr lang="en-US" dirty="0">
              <a:solidFill>
                <a:srgbClr val="FF0000"/>
              </a:solidFill>
            </a:endParaRP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B95EBE84-41DB-AEF7-AEE1-165D9A4501FB}"/>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8E631154-7C02-5ADD-3F17-31EE28D3F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D289BF71-E3D9-21B6-177D-E7C6C75592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3053322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5F90C-9107-E5B3-6967-A7D0B3948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2AB332-83F6-7479-EFC1-6DB61C9CD653}"/>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04E14232-41FE-79D7-3A0C-35E91A328EC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BA14D5DC-4476-2D0C-A8AA-0A9C55D87A6A}"/>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lvl="0">
              <a:buFont typeface="Arial" panose="020B0604020202020204" pitchFamily="34" charset="0"/>
              <a:buChar char="•"/>
            </a:pPr>
            <a:r>
              <a:rPr lang="en-GB" i="1" dirty="0">
                <a:solidFill>
                  <a:srgbClr val="002060"/>
                </a:solidFill>
              </a:rPr>
              <a:t>2.3 – DRB FRM Strategy and Action Plan –</a:t>
            </a:r>
            <a:r>
              <a:rPr lang="en-US" i="1" dirty="0">
                <a:solidFill>
                  <a:srgbClr val="002060"/>
                </a:solidFill>
              </a:rPr>
              <a:t> integration of all deliverables from component 2 and more</a:t>
            </a:r>
            <a:endParaRPr lang="en-US" dirty="0">
              <a:solidFill>
                <a:srgbClr val="002060"/>
              </a:solidFill>
            </a:endParaRP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CCFAB990-A95D-8285-38F2-647AAB1201C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4CC4FE79-3F78-A98E-07F5-05BC7B6564C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
        <p:nvSpPr>
          <p:cNvPr id="3" name="TextBox 2">
            <a:extLst>
              <a:ext uri="{FF2B5EF4-FFF2-40B4-BE49-F238E27FC236}">
                <a16:creationId xmlns:a16="http://schemas.microsoft.com/office/drawing/2014/main" id="{D810A418-5B68-55C2-028E-7F423F4E9843}"/>
              </a:ext>
            </a:extLst>
          </p:cNvPr>
          <p:cNvSpPr txBox="1"/>
          <p:nvPr/>
        </p:nvSpPr>
        <p:spPr>
          <a:xfrm>
            <a:off x="4285397" y="4590028"/>
            <a:ext cx="3331361" cy="646331"/>
          </a:xfrm>
          <a:prstGeom prst="rect">
            <a:avLst/>
          </a:prstGeom>
          <a:noFill/>
        </p:spPr>
        <p:txBody>
          <a:bodyPr wrap="none" rtlCol="0">
            <a:spAutoFit/>
          </a:bodyPr>
          <a:lstStyle/>
          <a:p>
            <a:r>
              <a:rPr lang="en-US" sz="3600" b="1" dirty="0">
                <a:solidFill>
                  <a:srgbClr val="002060"/>
                </a:solidFill>
              </a:rPr>
              <a:t>FRMP and FRMS</a:t>
            </a:r>
          </a:p>
        </p:txBody>
      </p:sp>
      <p:sp>
        <p:nvSpPr>
          <p:cNvPr id="4" name="TextBox 3">
            <a:extLst>
              <a:ext uri="{FF2B5EF4-FFF2-40B4-BE49-F238E27FC236}">
                <a16:creationId xmlns:a16="http://schemas.microsoft.com/office/drawing/2014/main" id="{CA7CA235-EE1A-28B5-64D2-FF5BDF640366}"/>
              </a:ext>
            </a:extLst>
          </p:cNvPr>
          <p:cNvSpPr txBox="1"/>
          <p:nvPr/>
        </p:nvSpPr>
        <p:spPr>
          <a:xfrm>
            <a:off x="1787857" y="3752651"/>
            <a:ext cx="2156347" cy="369332"/>
          </a:xfrm>
          <a:prstGeom prst="rect">
            <a:avLst/>
          </a:prstGeom>
          <a:noFill/>
        </p:spPr>
        <p:txBody>
          <a:bodyPr wrap="square" rtlCol="0">
            <a:spAutoFit/>
          </a:bodyPr>
          <a:lstStyle/>
          <a:p>
            <a:r>
              <a:rPr lang="en-US" dirty="0"/>
              <a:t>Stakeholder analyses</a:t>
            </a:r>
          </a:p>
        </p:txBody>
      </p:sp>
      <p:sp>
        <p:nvSpPr>
          <p:cNvPr id="5" name="TextBox 4">
            <a:extLst>
              <a:ext uri="{FF2B5EF4-FFF2-40B4-BE49-F238E27FC236}">
                <a16:creationId xmlns:a16="http://schemas.microsoft.com/office/drawing/2014/main" id="{18E2AAEE-FEFD-EAB9-0CB4-CD71D2CC4A8F}"/>
              </a:ext>
            </a:extLst>
          </p:cNvPr>
          <p:cNvSpPr txBox="1"/>
          <p:nvPr/>
        </p:nvSpPr>
        <p:spPr>
          <a:xfrm>
            <a:off x="4462817" y="3567985"/>
            <a:ext cx="7073411" cy="369332"/>
          </a:xfrm>
          <a:prstGeom prst="rect">
            <a:avLst/>
          </a:prstGeom>
          <a:noFill/>
        </p:spPr>
        <p:txBody>
          <a:bodyPr wrap="none" rtlCol="0">
            <a:spAutoFit/>
          </a:bodyPr>
          <a:lstStyle/>
          <a:p>
            <a:r>
              <a:rPr lang="en-US" dirty="0"/>
              <a:t>Institutional and legal setup, capacity  assessment for the FRM in the Drin </a:t>
            </a:r>
          </a:p>
        </p:txBody>
      </p:sp>
      <p:sp>
        <p:nvSpPr>
          <p:cNvPr id="9" name="TextBox 8">
            <a:extLst>
              <a:ext uri="{FF2B5EF4-FFF2-40B4-BE49-F238E27FC236}">
                <a16:creationId xmlns:a16="http://schemas.microsoft.com/office/drawing/2014/main" id="{14700524-AABA-3CDA-E827-E917A0648A7D}"/>
              </a:ext>
            </a:extLst>
          </p:cNvPr>
          <p:cNvSpPr txBox="1"/>
          <p:nvPr/>
        </p:nvSpPr>
        <p:spPr>
          <a:xfrm>
            <a:off x="561977" y="4590028"/>
            <a:ext cx="3161443" cy="369332"/>
          </a:xfrm>
          <a:prstGeom prst="rect">
            <a:avLst/>
          </a:prstGeom>
          <a:noFill/>
        </p:spPr>
        <p:txBody>
          <a:bodyPr wrap="none" rtlCol="0">
            <a:spAutoFit/>
          </a:bodyPr>
          <a:lstStyle/>
          <a:p>
            <a:r>
              <a:rPr lang="en-US" dirty="0"/>
              <a:t>EWG on floods strategy and WP</a:t>
            </a:r>
          </a:p>
        </p:txBody>
      </p:sp>
      <p:sp>
        <p:nvSpPr>
          <p:cNvPr id="10" name="TextBox 9">
            <a:extLst>
              <a:ext uri="{FF2B5EF4-FFF2-40B4-BE49-F238E27FC236}">
                <a16:creationId xmlns:a16="http://schemas.microsoft.com/office/drawing/2014/main" id="{FFC44B91-5218-41F4-8DE6-9B359881E161}"/>
              </a:ext>
            </a:extLst>
          </p:cNvPr>
          <p:cNvSpPr txBox="1"/>
          <p:nvPr/>
        </p:nvSpPr>
        <p:spPr>
          <a:xfrm>
            <a:off x="1247184" y="5861292"/>
            <a:ext cx="2697020" cy="369332"/>
          </a:xfrm>
          <a:prstGeom prst="rect">
            <a:avLst/>
          </a:prstGeom>
          <a:noFill/>
        </p:spPr>
        <p:txBody>
          <a:bodyPr wrap="none" rtlCol="0">
            <a:spAutoFit/>
          </a:bodyPr>
          <a:lstStyle/>
          <a:p>
            <a:r>
              <a:rPr lang="en-US" dirty="0"/>
              <a:t>Flood risk transfer Strategy</a:t>
            </a:r>
          </a:p>
        </p:txBody>
      </p:sp>
      <p:sp>
        <p:nvSpPr>
          <p:cNvPr id="11" name="TextBox 10">
            <a:extLst>
              <a:ext uri="{FF2B5EF4-FFF2-40B4-BE49-F238E27FC236}">
                <a16:creationId xmlns:a16="http://schemas.microsoft.com/office/drawing/2014/main" id="{18B4CB9A-A81B-528F-22D2-78B3430598A8}"/>
              </a:ext>
            </a:extLst>
          </p:cNvPr>
          <p:cNvSpPr txBox="1"/>
          <p:nvPr/>
        </p:nvSpPr>
        <p:spPr>
          <a:xfrm>
            <a:off x="3067787" y="6308268"/>
            <a:ext cx="4931735" cy="369332"/>
          </a:xfrm>
          <a:prstGeom prst="rect">
            <a:avLst/>
          </a:prstGeom>
          <a:noFill/>
        </p:spPr>
        <p:txBody>
          <a:bodyPr wrap="none" rtlCol="0">
            <a:spAutoFit/>
          </a:bodyPr>
          <a:lstStyle/>
          <a:p>
            <a:r>
              <a:rPr lang="en-US" dirty="0"/>
              <a:t>Feasibility study for flood risk transfer mechanisms</a:t>
            </a:r>
          </a:p>
        </p:txBody>
      </p:sp>
      <p:sp>
        <p:nvSpPr>
          <p:cNvPr id="13" name="TextBox 12">
            <a:extLst>
              <a:ext uri="{FF2B5EF4-FFF2-40B4-BE49-F238E27FC236}">
                <a16:creationId xmlns:a16="http://schemas.microsoft.com/office/drawing/2014/main" id="{C83C78F2-C9D3-23EB-D307-D63BEC448B26}"/>
              </a:ext>
            </a:extLst>
          </p:cNvPr>
          <p:cNvSpPr txBox="1"/>
          <p:nvPr/>
        </p:nvSpPr>
        <p:spPr>
          <a:xfrm>
            <a:off x="8581385" y="4567220"/>
            <a:ext cx="3331360" cy="646331"/>
          </a:xfrm>
          <a:prstGeom prst="rect">
            <a:avLst/>
          </a:prstGeom>
          <a:noFill/>
        </p:spPr>
        <p:txBody>
          <a:bodyPr wrap="square" rtlCol="0">
            <a:spAutoFit/>
          </a:bodyPr>
          <a:lstStyle/>
          <a:p>
            <a:r>
              <a:rPr lang="en-US" dirty="0"/>
              <a:t>Sectoral study and policy on Agriculture in the  Drin RB</a:t>
            </a:r>
          </a:p>
        </p:txBody>
      </p:sp>
      <p:sp>
        <p:nvSpPr>
          <p:cNvPr id="14" name="TextBox 13">
            <a:extLst>
              <a:ext uri="{FF2B5EF4-FFF2-40B4-BE49-F238E27FC236}">
                <a16:creationId xmlns:a16="http://schemas.microsoft.com/office/drawing/2014/main" id="{1996D356-376A-108F-87EA-522AE7B10F60}"/>
              </a:ext>
            </a:extLst>
          </p:cNvPr>
          <p:cNvSpPr txBox="1"/>
          <p:nvPr/>
        </p:nvSpPr>
        <p:spPr>
          <a:xfrm>
            <a:off x="8581385" y="5843455"/>
            <a:ext cx="3331360" cy="646331"/>
          </a:xfrm>
          <a:prstGeom prst="rect">
            <a:avLst/>
          </a:prstGeom>
          <a:noFill/>
        </p:spPr>
        <p:txBody>
          <a:bodyPr wrap="square" rtlCol="0">
            <a:spAutoFit/>
          </a:bodyPr>
          <a:lstStyle/>
          <a:p>
            <a:r>
              <a:rPr lang="en-US" dirty="0"/>
              <a:t>Sectoral study and policy on Energy in the Drin RB</a:t>
            </a:r>
          </a:p>
        </p:txBody>
      </p:sp>
      <p:cxnSp>
        <p:nvCxnSpPr>
          <p:cNvPr id="16" name="Straight Arrow Connector 15">
            <a:extLst>
              <a:ext uri="{FF2B5EF4-FFF2-40B4-BE49-F238E27FC236}">
                <a16:creationId xmlns:a16="http://schemas.microsoft.com/office/drawing/2014/main" id="{E8F63AD5-A083-1AA0-7CBA-409019C68FEF}"/>
              </a:ext>
            </a:extLst>
          </p:cNvPr>
          <p:cNvCxnSpPr/>
          <p:nvPr/>
        </p:nvCxnSpPr>
        <p:spPr>
          <a:xfrm>
            <a:off x="3220872" y="4121983"/>
            <a:ext cx="2033516" cy="46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DE39A0-8E0B-0A39-3AF2-F85AD8759044}"/>
              </a:ext>
            </a:extLst>
          </p:cNvPr>
          <p:cNvCxnSpPr/>
          <p:nvPr/>
        </p:nvCxnSpPr>
        <p:spPr>
          <a:xfrm flipH="1">
            <a:off x="6855991" y="3937317"/>
            <a:ext cx="2817706" cy="652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43FAFD-0170-3A6C-B1B7-C069D68A4BD6}"/>
              </a:ext>
            </a:extLst>
          </p:cNvPr>
          <p:cNvCxnSpPr>
            <a:endCxn id="3" idx="0"/>
          </p:cNvCxnSpPr>
          <p:nvPr/>
        </p:nvCxnSpPr>
        <p:spPr>
          <a:xfrm>
            <a:off x="5951077" y="3925913"/>
            <a:ext cx="1" cy="664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ABA62B2-0B16-69F7-619A-271B2A0BA4F6}"/>
              </a:ext>
            </a:extLst>
          </p:cNvPr>
          <p:cNvCxnSpPr>
            <a:endCxn id="3" idx="1"/>
          </p:cNvCxnSpPr>
          <p:nvPr/>
        </p:nvCxnSpPr>
        <p:spPr>
          <a:xfrm>
            <a:off x="3560445" y="4774694"/>
            <a:ext cx="724952" cy="138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1F72C57-D833-BCE9-AF99-626053932957}"/>
              </a:ext>
            </a:extLst>
          </p:cNvPr>
          <p:cNvCxnSpPr>
            <a:stCxn id="10" idx="3"/>
          </p:cNvCxnSpPr>
          <p:nvPr/>
        </p:nvCxnSpPr>
        <p:spPr>
          <a:xfrm flipV="1">
            <a:off x="3944204" y="5213551"/>
            <a:ext cx="940741" cy="832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C8DD8D0-3118-C370-7D20-E16D1245FC6A}"/>
              </a:ext>
            </a:extLst>
          </p:cNvPr>
          <p:cNvCxnSpPr/>
          <p:nvPr/>
        </p:nvCxnSpPr>
        <p:spPr>
          <a:xfrm flipH="1" flipV="1">
            <a:off x="6305266" y="5213551"/>
            <a:ext cx="1011473" cy="113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B34EF47-2F4C-BD1E-F7F7-0BE5AF2D047D}"/>
              </a:ext>
            </a:extLst>
          </p:cNvPr>
          <p:cNvCxnSpPr>
            <a:endCxn id="3" idx="3"/>
          </p:cNvCxnSpPr>
          <p:nvPr/>
        </p:nvCxnSpPr>
        <p:spPr>
          <a:xfrm flipH="1" flipV="1">
            <a:off x="7616758" y="4913194"/>
            <a:ext cx="834695" cy="144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9C1E5C7-4757-C071-C0E3-A2A4F28C3C5A}"/>
              </a:ext>
            </a:extLst>
          </p:cNvPr>
          <p:cNvCxnSpPr/>
          <p:nvPr/>
        </p:nvCxnSpPr>
        <p:spPr>
          <a:xfrm flipH="1" flipV="1">
            <a:off x="7316739" y="5285995"/>
            <a:ext cx="1134714" cy="944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23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540BC-1838-9108-5F2C-17921A2AA0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FE5B1-2418-560A-654B-2B3E319753D3}"/>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22A83E40-393F-0395-3262-9E181F310413}"/>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46A1735D-C4E2-2810-7E07-7B860C7F3E19}"/>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lvl="0">
              <a:buFont typeface="Arial" panose="020B0604020202020204" pitchFamily="34" charset="0"/>
              <a:buChar char="•"/>
            </a:pPr>
            <a:r>
              <a:rPr lang="en-GB" i="1" dirty="0">
                <a:solidFill>
                  <a:srgbClr val="002060"/>
                </a:solidFill>
              </a:rPr>
              <a:t>2.3 – DRB FRM Strategy and Action Plan –</a:t>
            </a:r>
            <a:r>
              <a:rPr lang="en-US" i="1" dirty="0">
                <a:solidFill>
                  <a:srgbClr val="002060"/>
                </a:solidFill>
              </a:rPr>
              <a:t> completed December 2024</a:t>
            </a:r>
            <a:endParaRPr lang="en-US" dirty="0">
              <a:solidFill>
                <a:srgbClr val="002060"/>
              </a:solidFill>
            </a:endParaRP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F7A5302E-35C3-49EC-63B6-6D0166CCC575}"/>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58630CBC-0520-9423-B913-C5F00BFE99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17" name="Picture 16">
            <a:extLst>
              <a:ext uri="{FF2B5EF4-FFF2-40B4-BE49-F238E27FC236}">
                <a16:creationId xmlns:a16="http://schemas.microsoft.com/office/drawing/2014/main" id="{9CDB55CE-87CA-70BA-A5CE-940FCAF95621}"/>
              </a:ext>
            </a:extLst>
          </p:cNvPr>
          <p:cNvPicPr>
            <a:picLocks noChangeAspect="1"/>
          </p:cNvPicPr>
          <p:nvPr/>
        </p:nvPicPr>
        <p:blipFill>
          <a:blip r:embed="rId6"/>
          <a:stretch>
            <a:fillRect/>
          </a:stretch>
        </p:blipFill>
        <p:spPr>
          <a:xfrm>
            <a:off x="964084" y="0"/>
            <a:ext cx="9977731" cy="6589101"/>
          </a:xfrm>
          <a:prstGeom prst="rect">
            <a:avLst/>
          </a:prstGeom>
        </p:spPr>
      </p:pic>
    </p:spTree>
    <p:extLst>
      <p:ext uri="{BB962C8B-B14F-4D97-AF65-F5344CB8AC3E}">
        <p14:creationId xmlns:p14="http://schemas.microsoft.com/office/powerpoint/2010/main" val="23544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D992-90E6-030D-385C-D6441BF28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7A17C-3B63-6872-CDAD-66374EA7CF3C}"/>
              </a:ext>
            </a:extLst>
          </p:cNvPr>
          <p:cNvSpPr>
            <a:spLocks noGrp="1"/>
          </p:cNvSpPr>
          <p:nvPr>
            <p:ph type="ctrTitle"/>
          </p:nvPr>
        </p:nvSpPr>
        <p:spPr>
          <a:xfrm>
            <a:off x="224010" y="2647836"/>
            <a:ext cx="11555896" cy="2186834"/>
          </a:xfrm>
        </p:spPr>
        <p:txBody>
          <a:bodyPr>
            <a:noAutofit/>
          </a:bodyPr>
          <a:lstStyle/>
          <a:p>
            <a:r>
              <a:rPr lang="en-US" sz="4000" b="1" dirty="0">
                <a:solidFill>
                  <a:schemeClr val="accent5">
                    <a:lumMod val="75000"/>
                  </a:schemeClr>
                </a:solidFill>
                <a:latin typeface="Century Gothic" charset="0"/>
              </a:rPr>
              <a:t>Integrated Climate-Resilient Transboundary Flood Risk Management in The Drin River Basin in The Western Balkans (Drin FRM project) – </a:t>
            </a:r>
            <a:br>
              <a:rPr lang="en-US" sz="4000" b="1" dirty="0">
                <a:solidFill>
                  <a:schemeClr val="accent5">
                    <a:lumMod val="75000"/>
                  </a:schemeClr>
                </a:solidFill>
                <a:latin typeface="Century Gothic" charset="0"/>
              </a:rPr>
            </a:br>
            <a:r>
              <a:rPr lang="en-US" sz="4000" b="1" dirty="0">
                <a:solidFill>
                  <a:schemeClr val="accent5">
                    <a:lumMod val="75000"/>
                  </a:schemeClr>
                </a:solidFill>
                <a:latin typeface="Century Gothic" charset="0"/>
              </a:rPr>
              <a:t>Component 2</a:t>
            </a:r>
          </a:p>
        </p:txBody>
      </p:sp>
      <p:sp>
        <p:nvSpPr>
          <p:cNvPr id="3" name="Subtitle 2">
            <a:extLst>
              <a:ext uri="{FF2B5EF4-FFF2-40B4-BE49-F238E27FC236}">
                <a16:creationId xmlns:a16="http://schemas.microsoft.com/office/drawing/2014/main" id="{E76C967F-DA3C-7DD3-26ED-3BC85901F108}"/>
              </a:ext>
            </a:extLst>
          </p:cNvPr>
          <p:cNvSpPr>
            <a:spLocks noGrp="1"/>
          </p:cNvSpPr>
          <p:nvPr>
            <p:ph type="subTitle" idx="1"/>
          </p:nvPr>
        </p:nvSpPr>
        <p:spPr>
          <a:xfrm>
            <a:off x="678381" y="5179979"/>
            <a:ext cx="8685121" cy="2557736"/>
          </a:xfrm>
        </p:spPr>
        <p:txBody>
          <a:bodyPr>
            <a:noAutofit/>
          </a:bodyPr>
          <a:lstStyle/>
          <a:p>
            <a:pPr>
              <a:lnSpc>
                <a:spcPct val="114000"/>
              </a:lnSpc>
            </a:pPr>
            <a:r>
              <a:rPr lang="en-US" sz="3200" b="1" dirty="0">
                <a:solidFill>
                  <a:schemeClr val="accent5">
                    <a:lumMod val="75000"/>
                  </a:schemeClr>
                </a:solidFill>
                <a:latin typeface="Century Gothic" charset="0"/>
                <a:ea typeface="Century Gothic" charset="0"/>
                <a:cs typeface="Century Gothic" charset="0"/>
              </a:rPr>
              <a:t>THANK YOU FOR ALL JOINT WORK!</a:t>
            </a:r>
          </a:p>
        </p:txBody>
      </p:sp>
      <p:pic>
        <p:nvPicPr>
          <p:cNvPr id="4" name="Picture 3" descr="UNDP Tagline">
            <a:extLst>
              <a:ext uri="{FF2B5EF4-FFF2-40B4-BE49-F238E27FC236}">
                <a16:creationId xmlns:a16="http://schemas.microsoft.com/office/drawing/2014/main" id="{D07616CC-A4B3-A65A-6730-65AC35C2847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43185" y="312797"/>
            <a:ext cx="1112000" cy="2097894"/>
          </a:xfrm>
          <a:prstGeom prst="rect">
            <a:avLst/>
          </a:prstGeom>
          <a:noFill/>
          <a:ln w="9525">
            <a:noFill/>
            <a:miter lim="800000"/>
            <a:headEnd/>
            <a:tailEnd/>
          </a:ln>
        </p:spPr>
      </p:pic>
      <p:pic>
        <p:nvPicPr>
          <p:cNvPr id="5" name="Picture 4" descr="P:\Adaptation Fund\Marketing\Logo\AF_logo.jpg">
            <a:extLst>
              <a:ext uri="{FF2B5EF4-FFF2-40B4-BE49-F238E27FC236}">
                <a16:creationId xmlns:a16="http://schemas.microsoft.com/office/drawing/2014/main" id="{24EADCCD-2522-1450-854A-A375D1D6CF48}"/>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310439" y="478179"/>
            <a:ext cx="2297234" cy="1432567"/>
          </a:xfrm>
          <a:prstGeom prst="rect">
            <a:avLst/>
          </a:prstGeom>
          <a:noFill/>
          <a:ln>
            <a:noFill/>
          </a:ln>
        </p:spPr>
      </p:pic>
      <p:pic>
        <p:nvPicPr>
          <p:cNvPr id="6" name="Picture 5">
            <a:extLst>
              <a:ext uri="{FF2B5EF4-FFF2-40B4-BE49-F238E27FC236}">
                <a16:creationId xmlns:a16="http://schemas.microsoft.com/office/drawing/2014/main" id="{D0579CCE-376B-4175-1F98-4D9363B209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591801" y="5165059"/>
            <a:ext cx="1531338" cy="1652051"/>
          </a:xfrm>
          <a:prstGeom prst="rect">
            <a:avLst/>
          </a:prstGeom>
        </p:spPr>
      </p:pic>
      <p:pic>
        <p:nvPicPr>
          <p:cNvPr id="10" name="Picture 9">
            <a:extLst>
              <a:ext uri="{FF2B5EF4-FFF2-40B4-BE49-F238E27FC236}">
                <a16:creationId xmlns:a16="http://schemas.microsoft.com/office/drawing/2014/main" id="{209B6104-027D-2749-DC13-243CAF163481}"/>
              </a:ext>
            </a:extLst>
          </p:cNvPr>
          <p:cNvPicPr>
            <a:picLocks noChangeAspect="1"/>
          </p:cNvPicPr>
          <p:nvPr/>
        </p:nvPicPr>
        <p:blipFill>
          <a:blip r:embed="rId6"/>
          <a:stretch>
            <a:fillRect/>
          </a:stretch>
        </p:blipFill>
        <p:spPr>
          <a:xfrm>
            <a:off x="9808532" y="5258303"/>
            <a:ext cx="704347" cy="704347"/>
          </a:xfrm>
          <a:prstGeom prst="rect">
            <a:avLst/>
          </a:prstGeom>
        </p:spPr>
      </p:pic>
      <p:pic>
        <p:nvPicPr>
          <p:cNvPr id="12" name="Picture 11">
            <a:extLst>
              <a:ext uri="{FF2B5EF4-FFF2-40B4-BE49-F238E27FC236}">
                <a16:creationId xmlns:a16="http://schemas.microsoft.com/office/drawing/2014/main" id="{2D0E9721-1D87-D5BA-5FF9-AE04DCEF1FBB}"/>
              </a:ext>
            </a:extLst>
          </p:cNvPr>
          <p:cNvPicPr>
            <a:picLocks noChangeAspect="1"/>
          </p:cNvPicPr>
          <p:nvPr/>
        </p:nvPicPr>
        <p:blipFill>
          <a:blip r:embed="rId7"/>
          <a:stretch>
            <a:fillRect/>
          </a:stretch>
        </p:blipFill>
        <p:spPr>
          <a:xfrm>
            <a:off x="9808531" y="6032701"/>
            <a:ext cx="704347" cy="704347"/>
          </a:xfrm>
          <a:prstGeom prst="rect">
            <a:avLst/>
          </a:prstGeom>
        </p:spPr>
      </p:pic>
      <p:pic>
        <p:nvPicPr>
          <p:cNvPr id="9" name="Picture 2" descr="A picture containing text&#10;&#10;Description automatically generated">
            <a:extLst>
              <a:ext uri="{FF2B5EF4-FFF2-40B4-BE49-F238E27FC236}">
                <a16:creationId xmlns:a16="http://schemas.microsoft.com/office/drawing/2014/main" id="{CB829568-A49F-C078-BABB-B31F8D3F2DA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61708" y="956336"/>
            <a:ext cx="2880500" cy="685833"/>
          </a:xfrm>
          <a:prstGeom prst="rect">
            <a:avLst/>
          </a:prstGeom>
          <a:noFill/>
          <a:ln>
            <a:noFill/>
          </a:ln>
        </p:spPr>
      </p:pic>
    </p:spTree>
    <p:extLst>
      <p:ext uri="{BB962C8B-B14F-4D97-AF65-F5344CB8AC3E}">
        <p14:creationId xmlns:p14="http://schemas.microsoft.com/office/powerpoint/2010/main" val="1647739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36EB1-332E-0943-0C73-0FE4473A42DE}"/>
              </a:ext>
            </a:extLst>
          </p:cNvPr>
          <p:cNvSpPr>
            <a:spLocks noGrp="1"/>
          </p:cNvSpPr>
          <p:nvPr>
            <p:ph idx="1"/>
          </p:nvPr>
        </p:nvSpPr>
        <p:spPr>
          <a:xfrm>
            <a:off x="838200" y="1443488"/>
            <a:ext cx="10515600" cy="4351338"/>
          </a:xfrm>
        </p:spPr>
        <p:txBody>
          <a:bodyPr>
            <a:normAutofit fontScale="25000" lnSpcReduction="20000"/>
          </a:bodyPr>
          <a:lstStyle/>
          <a:p>
            <a:pPr marL="0" indent="0" algn="just">
              <a:lnSpc>
                <a:spcPct val="107000"/>
              </a:lnSpc>
              <a:spcAft>
                <a:spcPts val="800"/>
              </a:spcAft>
              <a:buNone/>
            </a:pPr>
            <a:r>
              <a:rPr lang="el-GR" sz="7200" b="1" dirty="0">
                <a:effectLst/>
                <a:latin typeface="Calibri" panose="020F0502020204030204" pitchFamily="34" charset="0"/>
                <a:ea typeface="Calibri" panose="020F0502020204030204" pitchFamily="34" charset="0"/>
                <a:cs typeface="Calibri" panose="020F0502020204030204" pitchFamily="34" charset="0"/>
              </a:rPr>
              <a:t>The </a:t>
            </a:r>
            <a:r>
              <a:rPr lang="en-US" sz="7200" b="1" dirty="0">
                <a:effectLst/>
                <a:latin typeface="Calibri" panose="020F0502020204030204" pitchFamily="34" charset="0"/>
                <a:ea typeface="Calibri" panose="020F0502020204030204" pitchFamily="34" charset="0"/>
                <a:cs typeface="Calibri" panose="020F0502020204030204" pitchFamily="34" charset="0"/>
              </a:rPr>
              <a:t>Component 2</a:t>
            </a:r>
            <a:r>
              <a:rPr lang="el-GR" sz="7200" b="1" dirty="0">
                <a:effectLst/>
                <a:latin typeface="Calibri" panose="020F0502020204030204" pitchFamily="34" charset="0"/>
                <a:ea typeface="Calibri" panose="020F0502020204030204" pitchFamily="34" charset="0"/>
                <a:cs typeface="Calibri" panose="020F0502020204030204" pitchFamily="34" charset="0"/>
              </a:rPr>
              <a:t> will </a:t>
            </a:r>
            <a:r>
              <a:rPr lang="en-US" sz="7200" b="1" dirty="0">
                <a:effectLst/>
                <a:latin typeface="Calibri" panose="020F0502020204030204" pitchFamily="34" charset="0"/>
                <a:ea typeface="Calibri" panose="020F0502020204030204" pitchFamily="34" charset="0"/>
                <a:cs typeface="Calibri" panose="020F0502020204030204" pitchFamily="34" charset="0"/>
              </a:rPr>
              <a:t>straightening the existing  transboundary cooperation in IWRM and</a:t>
            </a:r>
            <a:r>
              <a:rPr lang="el-GR" sz="7200" b="1" dirty="0">
                <a:effectLst/>
                <a:latin typeface="Calibri" panose="020F0502020204030204" pitchFamily="34" charset="0"/>
                <a:ea typeface="Calibri" panose="020F0502020204030204" pitchFamily="34" charset="0"/>
                <a:cs typeface="Calibri" panose="020F0502020204030204" pitchFamily="34" charset="0"/>
              </a:rPr>
              <a:t> develop policies for basin-wide climate responsive flood risk management, which also integrate environmental and socio-economic requirements including:</a:t>
            </a:r>
            <a:endParaRPr lang="en-US" sz="72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support the operation of the DCG Expert Working on Floods (Drin EWG Floods) during project implementation and will help identify and establish the long-term financing mechanism of the working group as part of the Drin Core Group operation.</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review existing FM policy and enabling environments in each riparian country and develop basin FRM policies for the implementation of FRM legislative and policy framework in line with relevant EU directives.</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Risk financing and transfer mechanisms products and tools will be identified (if existing) and/or developed based on detailed socio-economic risk, damages and losses assessment</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Undertake detailed technical studies (including modelling) on climate change impacts on the identified sectors (energy and agriculture) in the DRB</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Develop a DRB Stakeholders Analysis and the Governance Analysis focusing on Flood management</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the effectiveness of institutional arrangements in individual riparian countries towards basin-scale flood risk management will be analyzed and if necessary, the </a:t>
            </a:r>
            <a:r>
              <a:rPr lang="en-US" sz="7200" b="1" dirty="0" err="1">
                <a:effectLst/>
                <a:latin typeface="Calibri" panose="020F0502020204030204" pitchFamily="34" charset="0"/>
                <a:ea typeface="Calibri" panose="020F0502020204030204" pitchFamily="34" charset="0"/>
                <a:cs typeface="Times New Roman" panose="02020603050405020304" pitchFamily="18" charset="0"/>
              </a:rPr>
              <a:t>ToR</a:t>
            </a:r>
            <a:r>
              <a:rPr lang="en-US" sz="7200" b="1" dirty="0">
                <a:effectLst/>
                <a:latin typeface="Calibri" panose="020F0502020204030204" pitchFamily="34" charset="0"/>
                <a:ea typeface="Calibri" panose="020F0502020204030204" pitchFamily="34" charset="0"/>
                <a:cs typeface="Times New Roman" panose="02020603050405020304" pitchFamily="18" charset="0"/>
              </a:rPr>
              <a:t> of the Drin EWG Floods will be revisited in terms of mandate, membership, resource requirements, technical capacity and technical enabling environment, data sharing and data access and technical means and tools for coordination</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n-US" sz="7200" b="1" dirty="0">
                <a:effectLst/>
                <a:latin typeface="Calibri" panose="020F0502020204030204" pitchFamily="34" charset="0"/>
                <a:ea typeface="Calibri" panose="020F0502020204030204" pitchFamily="34" charset="0"/>
                <a:cs typeface="Times New Roman" panose="02020603050405020304" pitchFamily="18" charset="0"/>
              </a:rPr>
              <a:t>The Drin River basin FRM strategy (FRMS) and plan (FRMP) will be developed for the long-term management of flood risk in the basin</a:t>
            </a:r>
            <a:endParaRPr lang="en-US" sz="7200" b="1"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956B85D8-B9ED-C022-489E-172FB12EF7D7}"/>
              </a:ext>
            </a:extLst>
          </p:cNvPr>
          <p:cNvSpPr>
            <a:spLocks noGrp="1"/>
          </p:cNvSpPr>
          <p:nvPr>
            <p:ph type="title"/>
          </p:nvPr>
        </p:nvSpPr>
        <p:spPr>
          <a:xfrm>
            <a:off x="715370" y="128208"/>
            <a:ext cx="7009263" cy="1325563"/>
          </a:xfrm>
        </p:spPr>
        <p:txBody>
          <a:bodyPr>
            <a:noAutofit/>
          </a:bodyPr>
          <a:lstStyle/>
          <a:p>
            <a:r>
              <a:rPr lang="en-US" b="1" dirty="0">
                <a:solidFill>
                  <a:schemeClr val="accent1"/>
                </a:solidFill>
              </a:rPr>
              <a:t>Key targets–Component 2</a:t>
            </a:r>
          </a:p>
        </p:txBody>
      </p:sp>
    </p:spTree>
    <p:extLst>
      <p:ext uri="{BB962C8B-B14F-4D97-AF65-F5344CB8AC3E}">
        <p14:creationId xmlns:p14="http://schemas.microsoft.com/office/powerpoint/2010/main" val="72884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47303108-6D17-4E79-8B04-E427019F5B4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1B2272E0-8638-4E8C-B23F-FC36BA3006C1}"/>
              </a:ext>
            </a:extLst>
          </p:cNvPr>
          <p:cNvSpPr>
            <a:spLocks noGrp="1"/>
          </p:cNvSpPr>
          <p:nvPr>
            <p:ph idx="1"/>
          </p:nvPr>
        </p:nvSpPr>
        <p:spPr>
          <a:xfrm>
            <a:off x="0" y="1294919"/>
            <a:ext cx="8240682" cy="5626833"/>
          </a:xfrm>
        </p:spPr>
        <p:txBody>
          <a:bodyPr>
            <a:normAutofit fontScale="77500" lnSpcReduction="20000"/>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t> </a:t>
            </a:r>
            <a:r>
              <a:rPr lang="en-GB" i="1" dirty="0"/>
              <a:t>2.1 -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 (under development)</a:t>
            </a:r>
          </a:p>
          <a:p>
            <a:pPr>
              <a:buFont typeface="Wingdings" panose="05000000000000000000" pitchFamily="2" charset="2"/>
              <a:buChar char="Ø"/>
            </a:pPr>
            <a:r>
              <a:rPr lang="en-US" dirty="0"/>
              <a:t> </a:t>
            </a:r>
            <a:r>
              <a:rPr lang="en-GB" i="1" dirty="0"/>
              <a:t>2.2 - Regional, national and sub-national institutions trained in flood risk management, roles and responsibilities clarified and coordination mechanisms strengthened for effective climate resilient FRM</a:t>
            </a:r>
            <a:endParaRPr lang="en-GB" dirty="0"/>
          </a:p>
          <a:p>
            <a:pPr lvl="0">
              <a:buFont typeface="Arial" panose="020B0604020202020204" pitchFamily="34" charset="0"/>
              <a:buChar char="•"/>
            </a:pPr>
            <a:r>
              <a:rPr lang="en-GB" dirty="0"/>
              <a:t>Institutional mapping</a:t>
            </a:r>
          </a:p>
          <a:p>
            <a:pPr lvl="0">
              <a:buFont typeface="Arial" panose="020B0604020202020204" pitchFamily="34" charset="0"/>
              <a:buChar char="•"/>
            </a:pPr>
            <a:r>
              <a:rPr lang="en-GB" dirty="0"/>
              <a:t>Revision of the Drin EWG Floods ToR and development of a 5 yr. strategy and work program </a:t>
            </a:r>
          </a:p>
          <a:p>
            <a:pPr lvl="0">
              <a:buFont typeface="Arial" panose="020B0604020202020204" pitchFamily="34" charset="0"/>
              <a:buChar char="•"/>
            </a:pPr>
            <a:r>
              <a:rPr lang="en-GB" i="1" dirty="0"/>
              <a:t>2.3 – DRB FRM Strategy and Action Plan (under development)</a:t>
            </a:r>
          </a:p>
          <a:p>
            <a:pPr lvl="0">
              <a:buFont typeface="Arial" panose="020B0604020202020204" pitchFamily="34" charset="0"/>
              <a:buChar char="•"/>
            </a:pPr>
            <a:r>
              <a:rPr lang="en-GB" i="1" dirty="0"/>
              <a:t> </a:t>
            </a:r>
            <a:endParaRPr lang="en-US" dirty="0"/>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1352E79A-C35F-47E4-BAF4-3D49271C571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E25C706F-B640-46F0-BC43-0790C8461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262957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30" y="351559"/>
            <a:ext cx="9823165" cy="849929"/>
          </a:xfrm>
        </p:spPr>
        <p:txBody>
          <a:bodyPr>
            <a:noAutofit/>
          </a:bodyPr>
          <a:lstStyle/>
          <a:p>
            <a:r>
              <a:rPr lang="en-US" b="1" dirty="0">
                <a:solidFill>
                  <a:schemeClr val="accent1"/>
                </a:solidFill>
              </a:rPr>
              <a:t>Key achievements – Component 2</a:t>
            </a:r>
          </a:p>
        </p:txBody>
      </p:sp>
      <p:pic>
        <p:nvPicPr>
          <p:cNvPr id="6" name="Picture 5" descr="UNDP Tagline">
            <a:extLst>
              <a:ext uri="{FF2B5EF4-FFF2-40B4-BE49-F238E27FC236}">
                <a16:creationId xmlns:a16="http://schemas.microsoft.com/office/drawing/2014/main" id="{47303108-6D17-4E79-8B04-E427019F5B42}"/>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1B2272E0-8638-4E8C-B23F-FC36BA3006C1}"/>
              </a:ext>
            </a:extLst>
          </p:cNvPr>
          <p:cNvSpPr>
            <a:spLocks noGrp="1"/>
          </p:cNvSpPr>
          <p:nvPr>
            <p:ph idx="1"/>
          </p:nvPr>
        </p:nvSpPr>
        <p:spPr>
          <a:xfrm>
            <a:off x="0" y="1877060"/>
            <a:ext cx="8240682" cy="4737780"/>
          </a:xfrm>
        </p:spPr>
        <p:txBody>
          <a:bodyPr>
            <a:normAutofit/>
          </a:bodyPr>
          <a:lstStyle/>
          <a:p>
            <a:pPr>
              <a:buFont typeface="Wingdings" panose="05000000000000000000" pitchFamily="2" charset="2"/>
              <a:buChar char="Ø"/>
            </a:pPr>
            <a:r>
              <a:rPr lang="en-GB" i="1" dirty="0">
                <a:highlight>
                  <a:srgbClr val="FFFF00"/>
                </a:highlight>
              </a:rPr>
              <a:t>2.2 </a:t>
            </a:r>
            <a:r>
              <a:rPr lang="en-GB" i="1" dirty="0"/>
              <a:t>- Regional, national and sub-national institutions trained in flood risk management, roles and responsibilities clarified and coordination mechanisms strengthened for effective climate resilient FRM</a:t>
            </a:r>
            <a:endParaRPr lang="en-GB" dirty="0"/>
          </a:p>
          <a:p>
            <a:pPr lvl="0">
              <a:buFont typeface="Arial" panose="020B0604020202020204" pitchFamily="34" charset="0"/>
              <a:buChar char="•"/>
            </a:pPr>
            <a:r>
              <a:rPr lang="en-GB" dirty="0"/>
              <a:t>Institutional mapping</a:t>
            </a:r>
          </a:p>
          <a:p>
            <a:pPr lvl="0">
              <a:buFont typeface="Arial" panose="020B0604020202020204" pitchFamily="34" charset="0"/>
              <a:buChar char="•"/>
            </a:pPr>
            <a:r>
              <a:rPr lang="en-GB" dirty="0"/>
              <a:t>Revision of the Drin EWG Floods </a:t>
            </a:r>
            <a:r>
              <a:rPr lang="en-GB" dirty="0" err="1"/>
              <a:t>ToR</a:t>
            </a:r>
            <a:r>
              <a:rPr lang="en-GB" dirty="0"/>
              <a:t> and development of a 5 yr. strategy and work program </a:t>
            </a:r>
          </a:p>
          <a:p>
            <a:pPr>
              <a:tabLst>
                <a:tab pos="465138" algn="l"/>
              </a:tabLst>
            </a:pPr>
            <a:endParaRPr lang="en-US" dirty="0"/>
          </a:p>
          <a:p>
            <a:pPr>
              <a:tabLst>
                <a:tab pos="465138" algn="l"/>
              </a:tabLst>
            </a:pPr>
            <a:endParaRPr lang="en-GB" sz="2800" i="1" dirty="0"/>
          </a:p>
          <a:p>
            <a:pPr>
              <a:tabLst>
                <a:tab pos="465138" algn="l"/>
              </a:tabLst>
            </a:pPr>
            <a:endParaRPr lang="en-US" sz="2800" dirty="0"/>
          </a:p>
          <a:p>
            <a:pPr>
              <a:tabLst>
                <a:tab pos="465138" algn="l"/>
              </a:tabLst>
            </a:pPr>
            <a:endParaRPr lang="en-GB" sz="2800" dirty="0"/>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1352E79A-C35F-47E4-BAF4-3D49271C571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E25C706F-B640-46F0-BC43-0790C8461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3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76A81-9428-FC18-BC5D-997BBE3644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3CE272-6EC0-48D0-C296-C0182BC078DF}"/>
              </a:ext>
            </a:extLst>
          </p:cNvPr>
          <p:cNvSpPr>
            <a:spLocks noGrp="1"/>
          </p:cNvSpPr>
          <p:nvPr>
            <p:ph type="title"/>
          </p:nvPr>
        </p:nvSpPr>
        <p:spPr>
          <a:xfrm>
            <a:off x="347530" y="351559"/>
            <a:ext cx="9823165" cy="849929"/>
          </a:xfrm>
        </p:spPr>
        <p:txBody>
          <a:bodyPr>
            <a:noAutofit/>
          </a:bodyPr>
          <a:lstStyle/>
          <a:p>
            <a:r>
              <a:rPr lang="en-US" b="1" dirty="0">
                <a:solidFill>
                  <a:schemeClr val="accent1"/>
                </a:solidFill>
              </a:rPr>
              <a:t>Key achievements – Component 2</a:t>
            </a:r>
          </a:p>
        </p:txBody>
      </p:sp>
      <p:pic>
        <p:nvPicPr>
          <p:cNvPr id="6" name="Picture 5" descr="UNDP Tagline">
            <a:extLst>
              <a:ext uri="{FF2B5EF4-FFF2-40B4-BE49-F238E27FC236}">
                <a16:creationId xmlns:a16="http://schemas.microsoft.com/office/drawing/2014/main" id="{375F2514-3A4B-6538-A1C3-F3D4178A0E5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2484867D-5C57-B11F-8B47-FDC5836269FC}"/>
              </a:ext>
            </a:extLst>
          </p:cNvPr>
          <p:cNvSpPr>
            <a:spLocks noGrp="1"/>
          </p:cNvSpPr>
          <p:nvPr>
            <p:ph idx="1"/>
          </p:nvPr>
        </p:nvSpPr>
        <p:spPr>
          <a:xfrm>
            <a:off x="0" y="1877060"/>
            <a:ext cx="8240682" cy="4737780"/>
          </a:xfrm>
        </p:spPr>
        <p:txBody>
          <a:bodyPr>
            <a:normAutofit/>
          </a:bodyPr>
          <a:lstStyle/>
          <a:p>
            <a:pPr lvl="0">
              <a:buFont typeface="Arial" panose="020B0604020202020204" pitchFamily="34" charset="0"/>
              <a:buChar char="•"/>
            </a:pPr>
            <a:r>
              <a:rPr lang="en-GB" dirty="0"/>
              <a:t>Institutional mapping </a:t>
            </a:r>
            <a:r>
              <a:rPr lang="en-GB" u="sng" dirty="0"/>
              <a:t>completed 2022</a:t>
            </a:r>
          </a:p>
          <a:p>
            <a:pPr lvl="0">
              <a:buFont typeface="Arial" panose="020B0604020202020204" pitchFamily="34" charset="0"/>
              <a:buChar char="•"/>
            </a:pPr>
            <a:r>
              <a:rPr lang="en-GB" dirty="0"/>
              <a:t>260 stakeholders screened </a:t>
            </a:r>
          </a:p>
          <a:p>
            <a:pPr>
              <a:tabLst>
                <a:tab pos="465138" algn="l"/>
              </a:tabLst>
            </a:pPr>
            <a:endParaRPr lang="en-US" dirty="0"/>
          </a:p>
          <a:p>
            <a:pPr>
              <a:tabLst>
                <a:tab pos="465138" algn="l"/>
              </a:tabLst>
            </a:pPr>
            <a:endParaRPr lang="en-GB" sz="2800" i="1" dirty="0"/>
          </a:p>
          <a:p>
            <a:pPr>
              <a:tabLst>
                <a:tab pos="465138" algn="l"/>
              </a:tabLst>
            </a:pPr>
            <a:endParaRPr lang="en-US" sz="2800" dirty="0"/>
          </a:p>
          <a:p>
            <a:pPr>
              <a:tabLst>
                <a:tab pos="465138" algn="l"/>
              </a:tabLst>
            </a:pPr>
            <a:endParaRPr lang="en-GB" sz="2800" dirty="0"/>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267E8662-C20E-626C-1955-D446F95E9578}"/>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4" name="Picture 3">
            <a:extLst>
              <a:ext uri="{FF2B5EF4-FFF2-40B4-BE49-F238E27FC236}">
                <a16:creationId xmlns:a16="http://schemas.microsoft.com/office/drawing/2014/main" id="{DD165CB3-B01E-CA99-78D2-C2062989A504}"/>
              </a:ext>
            </a:extLst>
          </p:cNvPr>
          <p:cNvPicPr>
            <a:picLocks noChangeAspect="1"/>
          </p:cNvPicPr>
          <p:nvPr/>
        </p:nvPicPr>
        <p:blipFill>
          <a:blip r:embed="rId5"/>
          <a:stretch>
            <a:fillRect/>
          </a:stretch>
        </p:blipFill>
        <p:spPr>
          <a:xfrm>
            <a:off x="6284221" y="2261018"/>
            <a:ext cx="5831484" cy="3969864"/>
          </a:xfrm>
          <a:prstGeom prst="rect">
            <a:avLst/>
          </a:prstGeom>
        </p:spPr>
      </p:pic>
      <p:pic>
        <p:nvPicPr>
          <p:cNvPr id="8" name="Picture 7">
            <a:extLst>
              <a:ext uri="{FF2B5EF4-FFF2-40B4-BE49-F238E27FC236}">
                <a16:creationId xmlns:a16="http://schemas.microsoft.com/office/drawing/2014/main" id="{6D7B3583-5846-C896-5B58-D8CF5945C1F8}"/>
              </a:ext>
            </a:extLst>
          </p:cNvPr>
          <p:cNvPicPr>
            <a:picLocks noChangeAspect="1"/>
          </p:cNvPicPr>
          <p:nvPr/>
        </p:nvPicPr>
        <p:blipFill>
          <a:blip r:embed="rId6"/>
          <a:stretch>
            <a:fillRect/>
          </a:stretch>
        </p:blipFill>
        <p:spPr>
          <a:xfrm>
            <a:off x="-237801" y="3214215"/>
            <a:ext cx="7032183" cy="2129310"/>
          </a:xfrm>
          <a:prstGeom prst="rect">
            <a:avLst/>
          </a:prstGeom>
        </p:spPr>
      </p:pic>
    </p:spTree>
    <p:extLst>
      <p:ext uri="{BB962C8B-B14F-4D97-AF65-F5344CB8AC3E}">
        <p14:creationId xmlns:p14="http://schemas.microsoft.com/office/powerpoint/2010/main" val="394169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AB2A-A6D3-AF34-F46B-55CD342989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4D45B-4012-38EF-D53F-DB16BFC6FDA3}"/>
              </a:ext>
            </a:extLst>
          </p:cNvPr>
          <p:cNvSpPr>
            <a:spLocks noGrp="1"/>
          </p:cNvSpPr>
          <p:nvPr>
            <p:ph type="title"/>
          </p:nvPr>
        </p:nvSpPr>
        <p:spPr>
          <a:xfrm>
            <a:off x="347530" y="351559"/>
            <a:ext cx="9823165" cy="849929"/>
          </a:xfrm>
        </p:spPr>
        <p:txBody>
          <a:bodyPr>
            <a:noAutofit/>
          </a:bodyPr>
          <a:lstStyle/>
          <a:p>
            <a:r>
              <a:rPr lang="en-US" b="1" dirty="0">
                <a:solidFill>
                  <a:schemeClr val="accent1"/>
                </a:solidFill>
              </a:rPr>
              <a:t>Key achievements – Component 2</a:t>
            </a:r>
          </a:p>
        </p:txBody>
      </p:sp>
      <p:pic>
        <p:nvPicPr>
          <p:cNvPr id="6" name="Picture 5" descr="UNDP Tagline">
            <a:extLst>
              <a:ext uri="{FF2B5EF4-FFF2-40B4-BE49-F238E27FC236}">
                <a16:creationId xmlns:a16="http://schemas.microsoft.com/office/drawing/2014/main" id="{D06E833D-759E-ACD2-4376-0DCC962510B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pic>
        <p:nvPicPr>
          <p:cNvPr id="7" name="Picture 6" descr="P:\Adaptation Fund\Marketing\Logo\AF_logo.jpg">
            <a:extLst>
              <a:ext uri="{FF2B5EF4-FFF2-40B4-BE49-F238E27FC236}">
                <a16:creationId xmlns:a16="http://schemas.microsoft.com/office/drawing/2014/main" id="{C99AB575-66FB-873B-39F9-0A135279D6CA}"/>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4" name="Picture 3">
            <a:extLst>
              <a:ext uri="{FF2B5EF4-FFF2-40B4-BE49-F238E27FC236}">
                <a16:creationId xmlns:a16="http://schemas.microsoft.com/office/drawing/2014/main" id="{3A9B5670-A4AD-27A6-F00E-3457B62F5279}"/>
              </a:ext>
            </a:extLst>
          </p:cNvPr>
          <p:cNvPicPr>
            <a:picLocks noChangeAspect="1"/>
          </p:cNvPicPr>
          <p:nvPr/>
        </p:nvPicPr>
        <p:blipFill>
          <a:blip r:embed="rId5"/>
          <a:stretch>
            <a:fillRect/>
          </a:stretch>
        </p:blipFill>
        <p:spPr>
          <a:xfrm>
            <a:off x="2565779" y="4078713"/>
            <a:ext cx="9252321" cy="2427728"/>
          </a:xfrm>
          <a:prstGeom prst="rect">
            <a:avLst/>
          </a:prstGeom>
        </p:spPr>
      </p:pic>
      <p:sp>
        <p:nvSpPr>
          <p:cNvPr id="12" name="Content Placeholder 11">
            <a:extLst>
              <a:ext uri="{FF2B5EF4-FFF2-40B4-BE49-F238E27FC236}">
                <a16:creationId xmlns:a16="http://schemas.microsoft.com/office/drawing/2014/main" id="{2B8B3B11-BF8F-FD0B-8DC7-32D19071046D}"/>
              </a:ext>
            </a:extLst>
          </p:cNvPr>
          <p:cNvSpPr>
            <a:spLocks noGrp="1"/>
          </p:cNvSpPr>
          <p:nvPr>
            <p:ph idx="1"/>
          </p:nvPr>
        </p:nvSpPr>
        <p:spPr>
          <a:xfrm>
            <a:off x="0" y="1060110"/>
            <a:ext cx="8240682" cy="4737780"/>
          </a:xfrm>
        </p:spPr>
        <p:txBody>
          <a:bodyPr>
            <a:normAutofit/>
          </a:bodyPr>
          <a:lstStyle/>
          <a:p>
            <a:pPr lvl="0">
              <a:buFont typeface="Arial" panose="020B0604020202020204" pitchFamily="34" charset="0"/>
              <a:buChar char="•"/>
            </a:pPr>
            <a:r>
              <a:rPr lang="en-GB" dirty="0"/>
              <a:t>Revision of the Drin EWG Floods </a:t>
            </a:r>
            <a:r>
              <a:rPr lang="en-GB" dirty="0" err="1"/>
              <a:t>ToR</a:t>
            </a:r>
            <a:r>
              <a:rPr lang="en-GB" dirty="0"/>
              <a:t> and development of a 5 yr. strategy and work program – </a:t>
            </a:r>
            <a:r>
              <a:rPr lang="en-GB" u="sng" dirty="0"/>
              <a:t>completed December 2022</a:t>
            </a:r>
          </a:p>
          <a:p>
            <a:pPr lvl="0">
              <a:buFont typeface="Arial" panose="020B0604020202020204" pitchFamily="34" charset="0"/>
              <a:buChar char="•"/>
            </a:pPr>
            <a:endParaRPr lang="en-GB" dirty="0"/>
          </a:p>
          <a:p>
            <a:pPr>
              <a:buFont typeface="Arial" panose="020B0604020202020204" pitchFamily="34" charset="0"/>
              <a:buChar char="•"/>
            </a:pPr>
            <a:r>
              <a:rPr lang="en-GB" b="1" dirty="0"/>
              <a:t>STRATEGY FOR THE DRIN/DRIM EXPERT WORKING GROUP ON FLOODS </a:t>
            </a:r>
          </a:p>
          <a:p>
            <a:pPr>
              <a:buFont typeface="Arial" panose="020B0604020202020204" pitchFamily="34" charset="0"/>
              <a:buChar char="•"/>
            </a:pPr>
            <a:r>
              <a:rPr lang="en-GB" b="1" dirty="0"/>
              <a:t>FINAL WORK PROGRAMME FOR THE EWG ON FLOODS</a:t>
            </a:r>
            <a:endParaRPr lang="en-US" dirty="0"/>
          </a:p>
          <a:p>
            <a:pPr lvl="0">
              <a:buFont typeface="Arial" panose="020B0604020202020204" pitchFamily="34" charset="0"/>
              <a:buChar char="•"/>
            </a:pPr>
            <a:r>
              <a:rPr lang="en-GB" dirty="0"/>
              <a:t> </a:t>
            </a:r>
            <a:r>
              <a:rPr lang="en-GB" b="1" dirty="0"/>
              <a:t>TOR REVISED</a:t>
            </a:r>
          </a:p>
          <a:p>
            <a:pPr>
              <a:tabLst>
                <a:tab pos="465138" algn="l"/>
              </a:tabLst>
            </a:pPr>
            <a:endParaRPr lang="en-US" dirty="0"/>
          </a:p>
          <a:p>
            <a:pPr>
              <a:tabLst>
                <a:tab pos="465138" algn="l"/>
              </a:tabLst>
            </a:pPr>
            <a:endParaRPr lang="en-GB" sz="2800" i="1" dirty="0"/>
          </a:p>
          <a:p>
            <a:pPr>
              <a:tabLst>
                <a:tab pos="465138" algn="l"/>
              </a:tabLst>
            </a:pPr>
            <a:endParaRPr lang="en-US" sz="2800" dirty="0"/>
          </a:p>
          <a:p>
            <a:pPr>
              <a:tabLst>
                <a:tab pos="465138" algn="l"/>
              </a:tabLst>
            </a:pPr>
            <a:endParaRPr lang="en-GB" sz="2800" dirty="0"/>
          </a:p>
          <a:p>
            <a:pPr>
              <a:tabLst>
                <a:tab pos="465138" algn="l"/>
              </a:tabLst>
            </a:pPr>
            <a:endParaRPr lang="en-US" sz="3200" dirty="0"/>
          </a:p>
        </p:txBody>
      </p:sp>
    </p:spTree>
    <p:extLst>
      <p:ext uri="{BB962C8B-B14F-4D97-AF65-F5344CB8AC3E}">
        <p14:creationId xmlns:p14="http://schemas.microsoft.com/office/powerpoint/2010/main" val="237993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 calcmode="lin" valueType="num">
                                      <p:cBhvr additive="base">
                                        <p:cTn id="11"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2" end="2"/>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 calcmode="lin" valueType="num">
                                      <p:cBhvr additive="base">
                                        <p:cTn id="1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3" end="3"/>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C19EC-336D-BA4E-1C6A-B855FC40C7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934CF2-4F1E-58A3-0584-BDFC20323EA6}"/>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2BAFA4DC-6B2D-115E-BBF1-62659AC5303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38BE32F3-28D3-1E5C-BFEB-A942C7DDDD18}"/>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solidFill>
                  <a:srgbClr val="FF0000"/>
                </a:solidFill>
              </a:rPr>
              <a:t>Review of existing FRM policy, enabling environments and basin FRM policies </a:t>
            </a:r>
          </a:p>
          <a:p>
            <a:pPr lvl="0">
              <a:buFont typeface="Arial" panose="020B0604020202020204" pitchFamily="34" charset="0"/>
              <a:buChar char="•"/>
            </a:pPr>
            <a:r>
              <a:rPr lang="en-GB" dirty="0"/>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a:t>
            </a:r>
            <a:endParaRPr lang="en-US" sz="3200" dirty="0"/>
          </a:p>
        </p:txBody>
      </p:sp>
      <p:pic>
        <p:nvPicPr>
          <p:cNvPr id="7" name="Picture 6" descr="P:\Adaptation Fund\Marketing\Logo\AF_logo.jpg">
            <a:extLst>
              <a:ext uri="{FF2B5EF4-FFF2-40B4-BE49-F238E27FC236}">
                <a16:creationId xmlns:a16="http://schemas.microsoft.com/office/drawing/2014/main" id="{67B97B2E-43C0-E53F-189B-F8FBA29FAB87}"/>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2CFD5272-CBE0-1A58-B579-20C897D33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DA1875E7-9138-625F-80BC-0DB6192AE0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219930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3A6D2-602F-8E68-41FC-5551F2C21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7CFAD7-4489-9EC1-14D6-3BADBA578C45}"/>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DF7345DC-CA12-F8CB-6ECF-EF43D1D7238A}"/>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85298D03-E4E8-6F95-EA93-769299297907}"/>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r>
              <a:rPr lang="en-GB" b="1" dirty="0"/>
              <a:t>completed December 2022</a:t>
            </a:r>
          </a:p>
          <a:p>
            <a:pPr>
              <a:tabLst>
                <a:tab pos="465138" algn="l"/>
              </a:tabLst>
            </a:pPr>
            <a:endParaRPr lang="en-US" sz="3200" dirty="0"/>
          </a:p>
        </p:txBody>
      </p:sp>
      <p:pic>
        <p:nvPicPr>
          <p:cNvPr id="7" name="Picture 6" descr="P:\Adaptation Fund\Marketing\Logo\AF_logo.jpg">
            <a:extLst>
              <a:ext uri="{FF2B5EF4-FFF2-40B4-BE49-F238E27FC236}">
                <a16:creationId xmlns:a16="http://schemas.microsoft.com/office/drawing/2014/main" id="{9BC9EAD2-8A16-1BF5-9229-BF56BABB52B1}"/>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8" name="Picture 2" descr="A picture containing text&#10;&#10;Description automatically generated">
            <a:extLst>
              <a:ext uri="{FF2B5EF4-FFF2-40B4-BE49-F238E27FC236}">
                <a16:creationId xmlns:a16="http://schemas.microsoft.com/office/drawing/2014/main" id="{D8240381-7574-2D0D-C1E5-84DCB9943D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pic>
        <p:nvPicPr>
          <p:cNvPr id="4" name="Picture 3">
            <a:extLst>
              <a:ext uri="{FF2B5EF4-FFF2-40B4-BE49-F238E27FC236}">
                <a16:creationId xmlns:a16="http://schemas.microsoft.com/office/drawing/2014/main" id="{78D37B00-3BBF-7535-F892-01630F0A94B8}"/>
              </a:ext>
            </a:extLst>
          </p:cNvPr>
          <p:cNvPicPr>
            <a:picLocks noChangeAspect="1"/>
          </p:cNvPicPr>
          <p:nvPr/>
        </p:nvPicPr>
        <p:blipFill>
          <a:blip r:embed="rId6"/>
          <a:stretch>
            <a:fillRect/>
          </a:stretch>
        </p:blipFill>
        <p:spPr>
          <a:xfrm>
            <a:off x="1076325" y="4108335"/>
            <a:ext cx="5019675" cy="2585893"/>
          </a:xfrm>
          <a:prstGeom prst="rect">
            <a:avLst/>
          </a:prstGeom>
        </p:spPr>
      </p:pic>
      <p:pic>
        <p:nvPicPr>
          <p:cNvPr id="9" name="Picture 8">
            <a:extLst>
              <a:ext uri="{FF2B5EF4-FFF2-40B4-BE49-F238E27FC236}">
                <a16:creationId xmlns:a16="http://schemas.microsoft.com/office/drawing/2014/main" id="{3E612D59-8A09-A977-4465-F0DBB6D44577}"/>
              </a:ext>
            </a:extLst>
          </p:cNvPr>
          <p:cNvPicPr>
            <a:picLocks noChangeAspect="1"/>
          </p:cNvPicPr>
          <p:nvPr/>
        </p:nvPicPr>
        <p:blipFill>
          <a:blip r:embed="rId7"/>
          <a:stretch>
            <a:fillRect/>
          </a:stretch>
        </p:blipFill>
        <p:spPr>
          <a:xfrm>
            <a:off x="5715000" y="3880811"/>
            <a:ext cx="6477000" cy="2390775"/>
          </a:xfrm>
          <a:prstGeom prst="rect">
            <a:avLst/>
          </a:prstGeom>
        </p:spPr>
      </p:pic>
    </p:spTree>
    <p:extLst>
      <p:ext uri="{BB962C8B-B14F-4D97-AF65-F5344CB8AC3E}">
        <p14:creationId xmlns:p14="http://schemas.microsoft.com/office/powerpoint/2010/main" val="267976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00FC4-4FBF-0DE7-11F3-4855D3B40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1F4EEE-4347-70DC-63B7-FC62C307A575}"/>
              </a:ext>
            </a:extLst>
          </p:cNvPr>
          <p:cNvSpPr>
            <a:spLocks noGrp="1"/>
          </p:cNvSpPr>
          <p:nvPr>
            <p:ph type="title"/>
          </p:nvPr>
        </p:nvSpPr>
        <p:spPr>
          <a:xfrm>
            <a:off x="-102846" y="149201"/>
            <a:ext cx="6872136" cy="995079"/>
          </a:xfrm>
        </p:spPr>
        <p:txBody>
          <a:bodyPr>
            <a:noAutofit/>
          </a:bodyPr>
          <a:lstStyle/>
          <a:p>
            <a:r>
              <a:rPr lang="en-US" b="1" dirty="0">
                <a:solidFill>
                  <a:schemeClr val="accent1"/>
                </a:solidFill>
              </a:rPr>
              <a:t>Key achievements –Component 2</a:t>
            </a:r>
          </a:p>
        </p:txBody>
      </p:sp>
      <p:pic>
        <p:nvPicPr>
          <p:cNvPr id="6" name="Picture 5" descr="UNDP Tagline">
            <a:extLst>
              <a:ext uri="{FF2B5EF4-FFF2-40B4-BE49-F238E27FC236}">
                <a16:creationId xmlns:a16="http://schemas.microsoft.com/office/drawing/2014/main" id="{605EEBDC-E303-F7C2-D8B9-204A9DB1F6FD}"/>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1288684" y="119863"/>
            <a:ext cx="843314" cy="1575933"/>
          </a:xfrm>
          <a:prstGeom prst="rect">
            <a:avLst/>
          </a:prstGeom>
          <a:noFill/>
          <a:ln w="9525">
            <a:noFill/>
            <a:miter lim="800000"/>
            <a:headEnd/>
            <a:tailEnd/>
          </a:ln>
        </p:spPr>
      </p:pic>
      <p:sp>
        <p:nvSpPr>
          <p:cNvPr id="12" name="Content Placeholder 11">
            <a:extLst>
              <a:ext uri="{FF2B5EF4-FFF2-40B4-BE49-F238E27FC236}">
                <a16:creationId xmlns:a16="http://schemas.microsoft.com/office/drawing/2014/main" id="{CE6969A8-08B5-5F1C-FCE9-C8BF861BDF6B}"/>
              </a:ext>
            </a:extLst>
          </p:cNvPr>
          <p:cNvSpPr>
            <a:spLocks noGrp="1"/>
          </p:cNvSpPr>
          <p:nvPr>
            <p:ph idx="1"/>
          </p:nvPr>
        </p:nvSpPr>
        <p:spPr>
          <a:xfrm>
            <a:off x="0" y="1294919"/>
            <a:ext cx="8240682" cy="5626833"/>
          </a:xfrm>
        </p:spPr>
        <p:txBody>
          <a:bodyPr>
            <a:normAutofit/>
          </a:bodyPr>
          <a:lstStyle/>
          <a:p>
            <a:pPr marL="0" lvl="0" indent="0">
              <a:buNone/>
              <a:tabLst>
                <a:tab pos="465138" algn="l"/>
              </a:tabLst>
            </a:pPr>
            <a:r>
              <a:rPr lang="en-GB" b="1" dirty="0"/>
              <a:t>Improved institutional arrangements, legislative and policy framework for climate-resilient FRM:</a:t>
            </a:r>
            <a:endParaRPr lang="en-US" dirty="0"/>
          </a:p>
          <a:p>
            <a:pPr>
              <a:buFont typeface="Wingdings" panose="05000000000000000000" pitchFamily="2" charset="2"/>
              <a:buChar char="Ø"/>
              <a:tabLst>
                <a:tab pos="465138" algn="l"/>
              </a:tabLst>
            </a:pPr>
            <a:r>
              <a:rPr lang="en-GB" dirty="0">
                <a:highlight>
                  <a:srgbClr val="FFFF00"/>
                </a:highlight>
              </a:rPr>
              <a:t> </a:t>
            </a:r>
            <a:r>
              <a:rPr lang="en-GB" i="1" dirty="0">
                <a:highlight>
                  <a:srgbClr val="FFFF00"/>
                </a:highlight>
              </a:rPr>
              <a:t>2.1 </a:t>
            </a:r>
            <a:r>
              <a:rPr lang="en-GB" i="1" dirty="0"/>
              <a:t>- DRB Policy Frameworks and improved long-term cooperation for FRM</a:t>
            </a:r>
          </a:p>
          <a:p>
            <a:pPr lvl="0">
              <a:buFont typeface="Arial" panose="020B0604020202020204" pitchFamily="34" charset="0"/>
              <a:buChar char="•"/>
            </a:pPr>
            <a:r>
              <a:rPr lang="en-GB" dirty="0"/>
              <a:t>Review of existing FRM policy, enabling environments and basin FRM policies </a:t>
            </a:r>
          </a:p>
          <a:p>
            <a:pPr lvl="0">
              <a:buFont typeface="Arial" panose="020B0604020202020204" pitchFamily="34" charset="0"/>
              <a:buChar char="•"/>
            </a:pPr>
            <a:r>
              <a:rPr lang="en-GB" dirty="0">
                <a:solidFill>
                  <a:srgbClr val="FF0000"/>
                </a:solidFill>
              </a:rPr>
              <a:t>Basin-wide risk financing assessment (Strategy)</a:t>
            </a:r>
          </a:p>
          <a:p>
            <a:pPr lvl="0">
              <a:buFont typeface="Arial" panose="020B0604020202020204" pitchFamily="34" charset="0"/>
              <a:buChar char="•"/>
            </a:pPr>
            <a:r>
              <a:rPr lang="en-US" dirty="0"/>
              <a:t>Risk financing and transfer mechanisms products development </a:t>
            </a:r>
          </a:p>
          <a:p>
            <a:pPr lvl="0">
              <a:buFont typeface="Arial" panose="020B0604020202020204" pitchFamily="34" charset="0"/>
              <a:buChar char="•"/>
            </a:pPr>
            <a:r>
              <a:rPr lang="en-GB" dirty="0"/>
              <a:t>Sector FRM policies, technical studies and recommendations</a:t>
            </a:r>
            <a:endParaRPr lang="en-US" sz="3200" dirty="0"/>
          </a:p>
        </p:txBody>
      </p:sp>
      <p:pic>
        <p:nvPicPr>
          <p:cNvPr id="7" name="Picture 6" descr="P:\Adaptation Fund\Marketing\Logo\AF_logo.jpg">
            <a:extLst>
              <a:ext uri="{FF2B5EF4-FFF2-40B4-BE49-F238E27FC236}">
                <a16:creationId xmlns:a16="http://schemas.microsoft.com/office/drawing/2014/main" id="{643C83F4-627D-3B4A-BDA2-46CB1480A2A3}"/>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842268" y="201956"/>
            <a:ext cx="1585439" cy="995078"/>
          </a:xfrm>
          <a:prstGeom prst="rect">
            <a:avLst/>
          </a:prstGeom>
          <a:noFill/>
          <a:ln>
            <a:noFill/>
          </a:ln>
        </p:spPr>
      </p:pic>
      <p:pic>
        <p:nvPicPr>
          <p:cNvPr id="1026" name="Picture 8" descr="image007">
            <a:extLst>
              <a:ext uri="{FF2B5EF4-FFF2-40B4-BE49-F238E27FC236}">
                <a16:creationId xmlns:a16="http://schemas.microsoft.com/office/drawing/2014/main" id="{56B96478-21A9-40BA-3662-061259D39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1260" y="1777889"/>
            <a:ext cx="4020740" cy="5080111"/>
          </a:xfrm>
          <a:prstGeom prst="rect">
            <a:avLst/>
          </a:prstGeom>
          <a:noFill/>
          <a:ln>
            <a:noFill/>
          </a:ln>
          <a:effectLst>
            <a:softEdge rad="165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A picture containing text&#10;&#10;Description automatically generated">
            <a:extLst>
              <a:ext uri="{FF2B5EF4-FFF2-40B4-BE49-F238E27FC236}">
                <a16:creationId xmlns:a16="http://schemas.microsoft.com/office/drawing/2014/main" id="{A9C9E8B5-7BF6-518E-ABB5-BC374616565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1135" y="471250"/>
            <a:ext cx="2880500" cy="685833"/>
          </a:xfrm>
          <a:prstGeom prst="rect">
            <a:avLst/>
          </a:prstGeom>
          <a:noFill/>
          <a:ln>
            <a:noFill/>
          </a:ln>
        </p:spPr>
      </p:pic>
    </p:spTree>
    <p:extLst>
      <p:ext uri="{BB962C8B-B14F-4D97-AF65-F5344CB8AC3E}">
        <p14:creationId xmlns:p14="http://schemas.microsoft.com/office/powerpoint/2010/main" val="3988574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21981</TotalTime>
  <Words>1251</Words>
  <Application>Microsoft Office PowerPoint</Application>
  <PresentationFormat>Widescreen</PresentationFormat>
  <Paragraphs>136</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vt:lpstr>
      <vt:lpstr>Office Theme</vt:lpstr>
      <vt:lpstr>Integrated Climate-Resilient Transboundary Flood Risk Management in The Drin River Basin in The Western Balkans (Drin FRM project)</vt:lpstr>
      <vt:lpstr>Key targets–Component 2</vt:lpstr>
      <vt:lpstr>Key achievements –Component 2</vt:lpstr>
      <vt:lpstr>Key achievements – Component 2</vt:lpstr>
      <vt:lpstr>Key achievements – Component 2</vt:lpstr>
      <vt:lpstr>Key achievements –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Key achievements –Component 2</vt:lpstr>
      <vt:lpstr>Integrated Climate-Resilient Transboundary Flood Risk Management in The Drin River Basin in The Western Balkans (Drin FRM project) –  Component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equality and climate action</dc:title>
  <dc:creator>Sophia Huyer</dc:creator>
  <cp:lastModifiedBy>Novak Cadjenovic (GWP-Med)</cp:lastModifiedBy>
  <cp:revision>373</cp:revision>
  <cp:lastPrinted>2021-11-23T15:24:51Z</cp:lastPrinted>
  <dcterms:created xsi:type="dcterms:W3CDTF">2017-09-20T20:51:14Z</dcterms:created>
  <dcterms:modified xsi:type="dcterms:W3CDTF">2024-12-12T06:46:00Z</dcterms:modified>
</cp:coreProperties>
</file>